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2" r:id="rId2"/>
    <p:sldMasterId id="2147483684" r:id="rId3"/>
    <p:sldMasterId id="2147483704" r:id="rId4"/>
    <p:sldMasterId id="2147483718" r:id="rId5"/>
    <p:sldMasterId id="2147483746" r:id="rId6"/>
  </p:sldMasterIdLst>
  <p:notesMasterIdLst>
    <p:notesMasterId r:id="rId23"/>
  </p:notesMasterIdLst>
  <p:sldIdLst>
    <p:sldId id="310" r:id="rId7"/>
    <p:sldId id="265" r:id="rId8"/>
    <p:sldId id="302" r:id="rId9"/>
    <p:sldId id="261" r:id="rId10"/>
    <p:sldId id="275" r:id="rId11"/>
    <p:sldId id="276" r:id="rId12"/>
    <p:sldId id="320" r:id="rId13"/>
    <p:sldId id="308" r:id="rId14"/>
    <p:sldId id="296" r:id="rId15"/>
    <p:sldId id="309" r:id="rId16"/>
    <p:sldId id="279" r:id="rId17"/>
    <p:sldId id="317" r:id="rId18"/>
    <p:sldId id="319" r:id="rId19"/>
    <p:sldId id="321" r:id="rId20"/>
    <p:sldId id="322" r:id="rId21"/>
    <p:sldId id="260" r:id="rId22"/>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8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 Muhammad" initials="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276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97" autoAdjust="0"/>
    <p:restoredTop sz="94660"/>
  </p:normalViewPr>
  <p:slideViewPr>
    <p:cSldViewPr snapToGrid="0">
      <p:cViewPr varScale="1">
        <p:scale>
          <a:sx n="68" d="100"/>
          <a:sy n="68" d="100"/>
        </p:scale>
        <p:origin x="-126" y="-156"/>
      </p:cViewPr>
      <p:guideLst>
        <p:guide orient="horz" pos="2480"/>
        <p:guide pos="3840"/>
      </p:guideLst>
    </p:cSldViewPr>
  </p:slideViewPr>
  <p:notesTextViewPr>
    <p:cViewPr>
      <p:scale>
        <a:sx n="1" d="1"/>
        <a:sy n="1" d="1"/>
      </p:scale>
      <p:origin x="0" y="0"/>
    </p:cViewPr>
  </p:notesTextViewPr>
  <p:notesViewPr>
    <p:cSldViewPr snapToGrid="0">
      <p:cViewPr varScale="1">
        <p:scale>
          <a:sx n="53" d="100"/>
          <a:sy n="53" d="100"/>
        </p:scale>
        <p:origin x="-271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C466A-BEE1-465C-8B45-A5956C557BA0}" type="datetimeFigureOut">
              <a:rPr lang="en-US" smtClean="0"/>
              <a:pPr/>
              <a:t>07-Jul-21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1E45D-C88A-4E28-88AF-6B7BE2B1A120}" type="slidenum">
              <a:rPr lang="en-US" smtClean="0"/>
              <a:pPr/>
              <a:t>‹#›</a:t>
            </a:fld>
            <a:endParaRPr lang="en-US"/>
          </a:p>
        </p:txBody>
      </p:sp>
    </p:spTree>
    <p:extLst>
      <p:ext uri="{BB962C8B-B14F-4D97-AF65-F5344CB8AC3E}">
        <p14:creationId xmlns:p14="http://schemas.microsoft.com/office/powerpoint/2010/main" xmlns="" val="3287552247"/>
      </p:ext>
    </p:extLst>
  </p:cSld>
  <p:clrMap bg1="lt1" tx1="dk1" bg2="lt2" tx2="dk2" accent1="accent1" accent2="accent2" accent3="accent3" accent4="accent4" accent5="accent5" accent6="accent6" hlink="hlink" folHlink="folHlink"/>
  <p:notesStyle>
    <a:lvl1pPr marL="0" algn="l" defTabSz="609539" rtl="0" eaLnBrk="1" latinLnBrk="0" hangingPunct="1">
      <a:defRPr sz="800" kern="1200">
        <a:solidFill>
          <a:schemeClr val="tx1"/>
        </a:solidFill>
        <a:latin typeface="+mn-lt"/>
        <a:ea typeface="+mn-ea"/>
        <a:cs typeface="+mn-cs"/>
      </a:defRPr>
    </a:lvl1pPr>
    <a:lvl2pPr marL="304770" algn="l" defTabSz="609539" rtl="0" eaLnBrk="1" latinLnBrk="0" hangingPunct="1">
      <a:defRPr sz="800" kern="1200">
        <a:solidFill>
          <a:schemeClr val="tx1"/>
        </a:solidFill>
        <a:latin typeface="+mn-lt"/>
        <a:ea typeface="+mn-ea"/>
        <a:cs typeface="+mn-cs"/>
      </a:defRPr>
    </a:lvl2pPr>
    <a:lvl3pPr marL="609539" algn="l" defTabSz="609539" rtl="0" eaLnBrk="1" latinLnBrk="0" hangingPunct="1">
      <a:defRPr sz="800" kern="1200">
        <a:solidFill>
          <a:schemeClr val="tx1"/>
        </a:solidFill>
        <a:latin typeface="+mn-lt"/>
        <a:ea typeface="+mn-ea"/>
        <a:cs typeface="+mn-cs"/>
      </a:defRPr>
    </a:lvl3pPr>
    <a:lvl4pPr marL="914309" algn="l" defTabSz="609539" rtl="0" eaLnBrk="1" latinLnBrk="0" hangingPunct="1">
      <a:defRPr sz="800" kern="1200">
        <a:solidFill>
          <a:schemeClr val="tx1"/>
        </a:solidFill>
        <a:latin typeface="+mn-lt"/>
        <a:ea typeface="+mn-ea"/>
        <a:cs typeface="+mn-cs"/>
      </a:defRPr>
    </a:lvl4pPr>
    <a:lvl5pPr marL="1219078" algn="l" defTabSz="609539" rtl="0" eaLnBrk="1" latinLnBrk="0" hangingPunct="1">
      <a:defRPr sz="800" kern="1200">
        <a:solidFill>
          <a:schemeClr val="tx1"/>
        </a:solidFill>
        <a:latin typeface="+mn-lt"/>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6422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12266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97752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65196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2457716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xmlns=""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4055620660"/>
      </p:ext>
    </p:extLst>
  </p:cSld>
  <p:clrMapOvr>
    <a:masterClrMapping/>
  </p:clrMapOvr>
  <p:extLst mod="1">
    <p:ext uri="{DCECCB84-F9BA-43D5-87BE-67443E8EF086}">
      <p15:sldGuideLst xmlns:p15="http://schemas.microsoft.com/office/powerpoint/2012/main" xmlns="">
        <p15:guide id="1" orient="horz" pos="1440" userDrawn="1">
          <p15:clr>
            <a:srgbClr val="FBAE40"/>
          </p15:clr>
        </p15:guide>
        <p15:guide id="2" pos="25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xmlns="" id="{31D701F7-6536-4EA0-BC87-9BB13963D926}"/>
              </a:ext>
            </a:extLst>
          </p:cNvPr>
          <p:cNvSpPr/>
          <p:nvPr userDrawn="1"/>
        </p:nvSpPr>
        <p:spPr>
          <a:xfrm>
            <a:off x="1"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4">
            <a:extLst>
              <a:ext uri="{FF2B5EF4-FFF2-40B4-BE49-F238E27FC236}">
                <a16:creationId xmlns:a16="http://schemas.microsoft.com/office/drawing/2014/main" xmlns="" id="{60BB1D46-BAD4-4238-B821-E5C51676C584}"/>
              </a:ext>
            </a:extLst>
          </p:cNvPr>
          <p:cNvSpPr>
            <a:spLocks noGrp="1"/>
          </p:cNvSpPr>
          <p:nvPr>
            <p:ph type="pic" sz="quarter" idx="65" hasCustomPrompt="1"/>
          </p:nvPr>
        </p:nvSpPr>
        <p:spPr>
          <a:xfrm>
            <a:off x="5534030" y="3"/>
            <a:ext cx="6657973" cy="6857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1569870612"/>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xmlns=""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xmlns="" val="94311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xmlns=""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xmlns="" val="3141622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xmlns="" id="{5E2EB29C-531A-426D-8D92-913DE5F35C88}"/>
              </a:ext>
            </a:extLst>
          </p:cNvPr>
          <p:cNvSpPr>
            <a:spLocks noGrp="1"/>
          </p:cNvSpPr>
          <p:nvPr>
            <p:ph type="pic" idx="16" hasCustomPrompt="1"/>
          </p:nvPr>
        </p:nvSpPr>
        <p:spPr>
          <a:xfrm>
            <a:off x="452313" y="181904"/>
            <a:ext cx="6998756" cy="6471290"/>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344505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xmlns="" val="140921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xmlns="" val="2018429032"/>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xmlns="" val="898601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2601556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788330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74302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441750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003446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466445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028149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42198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3767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693473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44041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624578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397794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84237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6469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258463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479525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454576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44153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84444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976508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68277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836094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991005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375102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342328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520448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2922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06288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52689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8803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454798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2294226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635475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879183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223766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908782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716682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692731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661899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2516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183109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6934400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64600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7" name="Rectangle 16">
            <a:extLst>
              <a:ext uri="{FF2B5EF4-FFF2-40B4-BE49-F238E27FC236}">
                <a16:creationId xmlns:a16="http://schemas.microsoft.com/office/drawing/2014/main" xmlns="" id="{2C16816E-120B-4EE4-BA99-A3865910D1F9}"/>
              </a:ext>
            </a:extLst>
          </p:cNvPr>
          <p:cNvSpPr/>
          <p:nvPr userDrawn="1"/>
        </p:nvSpPr>
        <p:spPr>
          <a:xfrm>
            <a:off x="0" y="1711853"/>
            <a:ext cx="12192000" cy="2225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a:extLst>
              <a:ext uri="{FF2B5EF4-FFF2-40B4-BE49-F238E27FC236}">
                <a16:creationId xmlns:a16="http://schemas.microsoft.com/office/drawing/2014/main" xmlns="" id="{2F3F27EA-37A2-43EE-80BC-136B20FA7D8D}"/>
              </a:ext>
            </a:extLst>
          </p:cNvPr>
          <p:cNvSpPr>
            <a:spLocks noGrp="1"/>
          </p:cNvSpPr>
          <p:nvPr>
            <p:ph type="pic" sz="quarter" idx="14" hasCustomPrompt="1"/>
          </p:nvPr>
        </p:nvSpPr>
        <p:spPr>
          <a:xfrm>
            <a:off x="4354502"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그림 개체 틀 2">
            <a:extLst>
              <a:ext uri="{FF2B5EF4-FFF2-40B4-BE49-F238E27FC236}">
                <a16:creationId xmlns:a16="http://schemas.microsoft.com/office/drawing/2014/main" xmlns="" id="{D061F51E-0F7D-43E2-BFE9-8084F70025B7}"/>
              </a:ext>
            </a:extLst>
          </p:cNvPr>
          <p:cNvSpPr>
            <a:spLocks noGrp="1"/>
          </p:cNvSpPr>
          <p:nvPr>
            <p:ph type="pic" sz="quarter" idx="15" hasCustomPrompt="1"/>
          </p:nvPr>
        </p:nvSpPr>
        <p:spPr>
          <a:xfrm>
            <a:off x="6845221"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0" name="그림 개체 틀 2">
            <a:extLst>
              <a:ext uri="{FF2B5EF4-FFF2-40B4-BE49-F238E27FC236}">
                <a16:creationId xmlns:a16="http://schemas.microsoft.com/office/drawing/2014/main" xmlns="" id="{676CAC46-D06D-41EF-93D2-88C4B28D1871}"/>
              </a:ext>
            </a:extLst>
          </p:cNvPr>
          <p:cNvSpPr>
            <a:spLocks noGrp="1"/>
          </p:cNvSpPr>
          <p:nvPr>
            <p:ph type="pic" sz="quarter" idx="16" hasCustomPrompt="1"/>
          </p:nvPr>
        </p:nvSpPr>
        <p:spPr>
          <a:xfrm>
            <a:off x="9345638"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21" name="그룹 2">
            <a:extLst>
              <a:ext uri="{FF2B5EF4-FFF2-40B4-BE49-F238E27FC236}">
                <a16:creationId xmlns:a16="http://schemas.microsoft.com/office/drawing/2014/main" xmlns="" id="{683784F2-CEBF-4D2D-AED0-CC5F6B943072}"/>
              </a:ext>
            </a:extLst>
          </p:cNvPr>
          <p:cNvGrpSpPr/>
          <p:nvPr userDrawn="1"/>
        </p:nvGrpSpPr>
        <p:grpSpPr>
          <a:xfrm>
            <a:off x="4354502" y="3657845"/>
            <a:ext cx="2077328" cy="936104"/>
            <a:chOff x="4446036" y="3296029"/>
            <a:chExt cx="1852059" cy="936104"/>
          </a:xfrm>
        </p:grpSpPr>
        <p:sp>
          <p:nvSpPr>
            <p:cNvPr id="22" name="Rectangle 21">
              <a:extLst>
                <a:ext uri="{FF2B5EF4-FFF2-40B4-BE49-F238E27FC236}">
                  <a16:creationId xmlns:a16="http://schemas.microsoft.com/office/drawing/2014/main" xmlns=""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xmlns=""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3">
            <a:extLst>
              <a:ext uri="{FF2B5EF4-FFF2-40B4-BE49-F238E27FC236}">
                <a16:creationId xmlns:a16="http://schemas.microsoft.com/office/drawing/2014/main" xmlns="" id="{3E4851FF-0276-4DB9-9D79-C6FD78B81B2B}"/>
              </a:ext>
            </a:extLst>
          </p:cNvPr>
          <p:cNvGrpSpPr/>
          <p:nvPr userDrawn="1"/>
        </p:nvGrpSpPr>
        <p:grpSpPr>
          <a:xfrm>
            <a:off x="6845221" y="3657845"/>
            <a:ext cx="2077328" cy="936104"/>
            <a:chOff x="7046603" y="3303644"/>
            <a:chExt cx="1852059" cy="936104"/>
          </a:xfrm>
        </p:grpSpPr>
        <p:sp>
          <p:nvSpPr>
            <p:cNvPr id="25" name="Rectangle 24">
              <a:extLst>
                <a:ext uri="{FF2B5EF4-FFF2-40B4-BE49-F238E27FC236}">
                  <a16:creationId xmlns:a16="http://schemas.microsoft.com/office/drawing/2014/main" xmlns=""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25">
              <a:extLst>
                <a:ext uri="{FF2B5EF4-FFF2-40B4-BE49-F238E27FC236}">
                  <a16:creationId xmlns:a16="http://schemas.microsoft.com/office/drawing/2014/main" xmlns=""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7" name="그룹 4">
            <a:extLst>
              <a:ext uri="{FF2B5EF4-FFF2-40B4-BE49-F238E27FC236}">
                <a16:creationId xmlns:a16="http://schemas.microsoft.com/office/drawing/2014/main" xmlns="" id="{CF3D58A7-D9A0-46D6-A473-550BA988535F}"/>
              </a:ext>
            </a:extLst>
          </p:cNvPr>
          <p:cNvGrpSpPr/>
          <p:nvPr userDrawn="1"/>
        </p:nvGrpSpPr>
        <p:grpSpPr>
          <a:xfrm>
            <a:off x="9345638" y="3657845"/>
            <a:ext cx="2077328" cy="936104"/>
            <a:chOff x="9446869" y="3311259"/>
            <a:chExt cx="1852059" cy="936104"/>
          </a:xfrm>
        </p:grpSpPr>
        <p:sp>
          <p:nvSpPr>
            <p:cNvPr id="28" name="Rectangle 27">
              <a:extLst>
                <a:ext uri="{FF2B5EF4-FFF2-40B4-BE49-F238E27FC236}">
                  <a16:creationId xmlns:a16="http://schemas.microsoft.com/office/drawing/2014/main" xmlns=""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28">
              <a:extLst>
                <a:ext uri="{FF2B5EF4-FFF2-40B4-BE49-F238E27FC236}">
                  <a16:creationId xmlns:a16="http://schemas.microsoft.com/office/drawing/2014/main" xmlns=""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30" name="Rectangle 29">
            <a:extLst>
              <a:ext uri="{FF2B5EF4-FFF2-40B4-BE49-F238E27FC236}">
                <a16:creationId xmlns:a16="http://schemas.microsoft.com/office/drawing/2014/main" xmlns="" id="{BD53399F-4B30-4CD5-AF8B-0759923C1817}"/>
              </a:ext>
            </a:extLst>
          </p:cNvPr>
          <p:cNvSpPr/>
          <p:nvPr userDrawn="1"/>
        </p:nvSpPr>
        <p:spPr>
          <a:xfrm>
            <a:off x="0" y="151487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xmlns="" val="311714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Rectangle 30">
            <a:extLst>
              <a:ext uri="{FF2B5EF4-FFF2-40B4-BE49-F238E27FC236}">
                <a16:creationId xmlns:a16="http://schemas.microsoft.com/office/drawing/2014/main" xmlns=""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ounded Rectangle 3">
            <a:extLst>
              <a:ext uri="{FF2B5EF4-FFF2-40B4-BE49-F238E27FC236}">
                <a16:creationId xmlns:a16="http://schemas.microsoft.com/office/drawing/2014/main" xmlns="" id="{D0A8E277-D47A-4CA2-B364-4F48F87985A9}"/>
              </a:ext>
            </a:extLst>
          </p:cNvPr>
          <p:cNvSpPr/>
          <p:nvPr userDrawn="1"/>
        </p:nvSpPr>
        <p:spPr>
          <a:xfrm>
            <a:off x="7723676" y="1530984"/>
            <a:ext cx="2780705" cy="2263469"/>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6" name="Trapezoid 18">
            <a:extLst>
              <a:ext uri="{FF2B5EF4-FFF2-40B4-BE49-F238E27FC236}">
                <a16:creationId xmlns:a16="http://schemas.microsoft.com/office/drawing/2014/main" xmlns="" id="{E5026CD6-24EE-46BC-860C-5C52904E9C7E}"/>
              </a:ext>
            </a:extLst>
          </p:cNvPr>
          <p:cNvSpPr/>
          <p:nvPr userDrawn="1"/>
        </p:nvSpPr>
        <p:spPr>
          <a:xfrm rot="10800000">
            <a:off x="1518939" y="4358054"/>
            <a:ext cx="3392680" cy="187728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7819702" y="1604299"/>
            <a:ext cx="2582979" cy="152715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8" name="그림 개체 틀 2">
            <a:extLst>
              <a:ext uri="{FF2B5EF4-FFF2-40B4-BE49-F238E27FC236}">
                <a16:creationId xmlns:a16="http://schemas.microsoft.com/office/drawing/2014/main" xmlns="" id="{242FF9A1-C321-419F-80C3-AFB36D2C5F6F}"/>
              </a:ext>
            </a:extLst>
          </p:cNvPr>
          <p:cNvSpPr>
            <a:spLocks noGrp="1"/>
          </p:cNvSpPr>
          <p:nvPr>
            <p:ph type="pic" sz="quarter" idx="12" hasCustomPrompt="1"/>
          </p:nvPr>
        </p:nvSpPr>
        <p:spPr>
          <a:xfrm>
            <a:off x="1960508" y="4443714"/>
            <a:ext cx="2509540" cy="153036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811648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1046580"/>
      </p:ext>
    </p:extLst>
  </p:cSld>
  <p:clrMap bg1="lt1" tx1="dk1" bg2="lt2" tx2="dk2" accent1="accent1" accent2="accent2" accent3="accent3" accent4="accent4" accent5="accent5" accent6="accent6" hlink="hlink" folHlink="folHlink"/>
  <p:sldLayoutIdLst>
    <p:sldLayoutId id="2147483689" r:id="rId1"/>
    <p:sldLayoutId id="2147483655" r:id="rId2"/>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017422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90" r:id="rId3"/>
    <p:sldLayoutId id="2147483691" r:id="rId4"/>
    <p:sldLayoutId id="2147483654" r:id="rId5"/>
    <p:sldLayoutId id="2147483692" r:id="rId6"/>
    <p:sldLayoutId id="2147483693" r:id="rId7"/>
    <p:sldLayoutId id="2147483694" r:id="rId8"/>
    <p:sldLayoutId id="2147483696" r:id="rId9"/>
    <p:sldLayoutId id="2147483699" r:id="rId10"/>
    <p:sldLayoutId id="2147483695" r:id="rId11"/>
    <p:sldLayoutId id="2147483697" r:id="rId12"/>
    <p:sldLayoutId id="2147483698" r:id="rId13"/>
    <p:sldLayoutId id="2147483700" r:id="rId14"/>
    <p:sldLayoutId id="2147483701" r:id="rId15"/>
    <p:sldLayoutId id="2147483702" r:id="rId16"/>
    <p:sldLayoutId id="2147483656" r:id="rId17"/>
    <p:sldLayoutId id="2147483703" r:id="rId18"/>
    <p:sldLayoutId id="2147483687" r:id="rId19"/>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5178107"/>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31575133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15229283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21695820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48.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8757" y="0"/>
            <a:ext cx="1221075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000" b="1" dirty="0" smtClean="0">
                <a:solidFill>
                  <a:srgbClr val="0070C0"/>
                </a:solidFill>
                <a:latin typeface="Palatino Linotype" pitchFamily="18" charset="0"/>
              </a:rPr>
              <a:t>3</a:t>
            </a:r>
            <a:r>
              <a:rPr lang="en-US" sz="4000" b="1" dirty="0" smtClean="0">
                <a:solidFill>
                  <a:srgbClr val="0070C0"/>
                </a:solidFill>
                <a:latin typeface="Palatino Linotype" pitchFamily="18" charset="0"/>
              </a:rPr>
              <a:t>.0 </a:t>
            </a:r>
            <a:r>
              <a:rPr lang="en-US" sz="4000" b="1" dirty="0" smtClean="0">
                <a:solidFill>
                  <a:srgbClr val="0070C0"/>
                </a:solidFill>
                <a:latin typeface="Palatino Linotype" pitchFamily="18" charset="0"/>
              </a:rPr>
              <a:t>The Key Inherent Challenges (Contd...)</a:t>
            </a:r>
            <a:endParaRPr lang="en-US" sz="4000" b="1" dirty="0">
              <a:solidFill>
                <a:srgbClr val="0070C0"/>
              </a:solidFill>
              <a:latin typeface="Palatino Linotype" pitchFamily="18" charset="0"/>
            </a:endParaRPr>
          </a:p>
        </p:txBody>
      </p:sp>
      <p:grpSp>
        <p:nvGrpSpPr>
          <p:cNvPr id="3" name="Group 26">
            <a:extLst>
              <a:ext uri="{FF2B5EF4-FFF2-40B4-BE49-F238E27FC236}">
                <a16:creationId xmlns:a16="http://schemas.microsoft.com/office/drawing/2014/main" xmlns="" id="{A8FFC2F3-35E8-46E1-9B02-6BDCAA97BCDE}"/>
              </a:ext>
            </a:extLst>
          </p:cNvPr>
          <p:cNvGrpSpPr/>
          <p:nvPr/>
        </p:nvGrpSpPr>
        <p:grpSpPr>
          <a:xfrm>
            <a:off x="2447778" y="2293034"/>
            <a:ext cx="5163021" cy="3665648"/>
            <a:chOff x="1914525" y="1276351"/>
            <a:chExt cx="5333999" cy="4336841"/>
          </a:xfrm>
        </p:grpSpPr>
        <p:sp>
          <p:nvSpPr>
            <p:cNvPr id="28" name="Freeform 3">
              <a:extLst>
                <a:ext uri="{FF2B5EF4-FFF2-40B4-BE49-F238E27FC236}">
                  <a16:creationId xmlns:a16="http://schemas.microsoft.com/office/drawing/2014/main" xmlns="" id="{049B74FC-7694-4B2E-BC5C-112281EAD85A}"/>
                </a:ext>
              </a:extLst>
            </p:cNvPr>
            <p:cNvSpPr/>
            <p:nvPr/>
          </p:nvSpPr>
          <p:spPr>
            <a:xfrm>
              <a:off x="3587126" y="1400175"/>
              <a:ext cx="3661398" cy="3028950"/>
            </a:xfrm>
            <a:custGeom>
              <a:avLst/>
              <a:gdLst>
                <a:gd name="connsiteX0" fmla="*/ 3695700 w 3695700"/>
                <a:gd name="connsiteY0" fmla="*/ 0 h 3067050"/>
                <a:gd name="connsiteX1" fmla="*/ 2667000 w 3695700"/>
                <a:gd name="connsiteY1" fmla="*/ 7334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724150 w 3695700"/>
                <a:gd name="connsiteY1" fmla="*/ 79057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562350 w 3695700"/>
                <a:gd name="connsiteY16" fmla="*/ 252412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381000 w 3695700"/>
                <a:gd name="connsiteY8" fmla="*/ 1552575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60392 w 3660392"/>
                <a:gd name="connsiteY0" fmla="*/ 0 h 3067050"/>
                <a:gd name="connsiteX1" fmla="*/ 2403092 w 3660392"/>
                <a:gd name="connsiteY1" fmla="*/ 962025 h 3067050"/>
                <a:gd name="connsiteX2" fmla="*/ 2517392 w 3660392"/>
                <a:gd name="connsiteY2" fmla="*/ 1085850 h 3067050"/>
                <a:gd name="connsiteX3" fmla="*/ 2250692 w 3660392"/>
                <a:gd name="connsiteY3" fmla="*/ 1247775 h 3067050"/>
                <a:gd name="connsiteX4" fmla="*/ 2317367 w 3660392"/>
                <a:gd name="connsiteY4" fmla="*/ 1362075 h 3067050"/>
                <a:gd name="connsiteX5" fmla="*/ 1964942 w 3660392"/>
                <a:gd name="connsiteY5" fmla="*/ 1590675 h 3067050"/>
                <a:gd name="connsiteX6" fmla="*/ 1183892 w 3660392"/>
                <a:gd name="connsiteY6" fmla="*/ 1371600 h 3067050"/>
                <a:gd name="connsiteX7" fmla="*/ 345692 w 3660392"/>
                <a:gd name="connsiteY7" fmla="*/ 1552575 h 3067050"/>
                <a:gd name="connsiteX8" fmla="*/ 12317 w 3660392"/>
                <a:gd name="connsiteY8" fmla="*/ 2162175 h 3067050"/>
                <a:gd name="connsiteX9" fmla="*/ 850517 w 3660392"/>
                <a:gd name="connsiteY9" fmla="*/ 1990725 h 3067050"/>
                <a:gd name="connsiteX10" fmla="*/ 1155317 w 3660392"/>
                <a:gd name="connsiteY10" fmla="*/ 2019300 h 3067050"/>
                <a:gd name="connsiteX11" fmla="*/ 2584067 w 3660392"/>
                <a:gd name="connsiteY11" fmla="*/ 3067050 h 3067050"/>
                <a:gd name="connsiteX12" fmla="*/ 3088892 w 3660392"/>
                <a:gd name="connsiteY12" fmla="*/ 2609850 h 3067050"/>
                <a:gd name="connsiteX13" fmla="*/ 3184142 w 3660392"/>
                <a:gd name="connsiteY13" fmla="*/ 2686050 h 3067050"/>
                <a:gd name="connsiteX14" fmla="*/ 3507992 w 3660392"/>
                <a:gd name="connsiteY14" fmla="*/ 2466975 h 3067050"/>
                <a:gd name="connsiteX0" fmla="*/ 3661041 w 3661041"/>
                <a:gd name="connsiteY0" fmla="*/ 0 h 3067050"/>
                <a:gd name="connsiteX1" fmla="*/ 2403741 w 3661041"/>
                <a:gd name="connsiteY1" fmla="*/ 962025 h 3067050"/>
                <a:gd name="connsiteX2" fmla="*/ 2518041 w 3661041"/>
                <a:gd name="connsiteY2" fmla="*/ 1085850 h 3067050"/>
                <a:gd name="connsiteX3" fmla="*/ 2251341 w 3661041"/>
                <a:gd name="connsiteY3" fmla="*/ 1247775 h 3067050"/>
                <a:gd name="connsiteX4" fmla="*/ 2318016 w 3661041"/>
                <a:gd name="connsiteY4" fmla="*/ 1362075 h 3067050"/>
                <a:gd name="connsiteX5" fmla="*/ 1965591 w 3661041"/>
                <a:gd name="connsiteY5" fmla="*/ 1590675 h 3067050"/>
                <a:gd name="connsiteX6" fmla="*/ 1184541 w 3661041"/>
                <a:gd name="connsiteY6" fmla="*/ 1371600 h 3067050"/>
                <a:gd name="connsiteX7" fmla="*/ 346341 w 3661041"/>
                <a:gd name="connsiteY7" fmla="*/ 1552575 h 3067050"/>
                <a:gd name="connsiteX8" fmla="*/ 12966 w 3661041"/>
                <a:gd name="connsiteY8" fmla="*/ 2162175 h 3067050"/>
                <a:gd name="connsiteX9" fmla="*/ 813066 w 3661041"/>
                <a:gd name="connsiteY9" fmla="*/ 1905000 h 3067050"/>
                <a:gd name="connsiteX10" fmla="*/ 1155966 w 3661041"/>
                <a:gd name="connsiteY10" fmla="*/ 2019300 h 3067050"/>
                <a:gd name="connsiteX11" fmla="*/ 2584716 w 3661041"/>
                <a:gd name="connsiteY11" fmla="*/ 3067050 h 3067050"/>
                <a:gd name="connsiteX12" fmla="*/ 3089541 w 3661041"/>
                <a:gd name="connsiteY12" fmla="*/ 2609850 h 3067050"/>
                <a:gd name="connsiteX13" fmla="*/ 3184791 w 3661041"/>
                <a:gd name="connsiteY13" fmla="*/ 2686050 h 3067050"/>
                <a:gd name="connsiteX14" fmla="*/ 3508641 w 3661041"/>
                <a:gd name="connsiteY14" fmla="*/ 2466975 h 3067050"/>
                <a:gd name="connsiteX0" fmla="*/ 3662719 w 3662719"/>
                <a:gd name="connsiteY0" fmla="*/ 0 h 3067050"/>
                <a:gd name="connsiteX1" fmla="*/ 2405419 w 3662719"/>
                <a:gd name="connsiteY1" fmla="*/ 962025 h 3067050"/>
                <a:gd name="connsiteX2" fmla="*/ 2519719 w 3662719"/>
                <a:gd name="connsiteY2" fmla="*/ 1085850 h 3067050"/>
                <a:gd name="connsiteX3" fmla="*/ 2253019 w 3662719"/>
                <a:gd name="connsiteY3" fmla="*/ 1247775 h 3067050"/>
                <a:gd name="connsiteX4" fmla="*/ 2319694 w 3662719"/>
                <a:gd name="connsiteY4" fmla="*/ 1362075 h 3067050"/>
                <a:gd name="connsiteX5" fmla="*/ 1967269 w 3662719"/>
                <a:gd name="connsiteY5" fmla="*/ 1590675 h 3067050"/>
                <a:gd name="connsiteX6" fmla="*/ 1186219 w 3662719"/>
                <a:gd name="connsiteY6" fmla="*/ 1371600 h 3067050"/>
                <a:gd name="connsiteX7" fmla="*/ 348019 w 3662719"/>
                <a:gd name="connsiteY7" fmla="*/ 1552575 h 3067050"/>
                <a:gd name="connsiteX8" fmla="*/ 14644 w 3662719"/>
                <a:gd name="connsiteY8" fmla="*/ 2162175 h 3067050"/>
                <a:gd name="connsiteX9" fmla="*/ 814744 w 3662719"/>
                <a:gd name="connsiteY9" fmla="*/ 1905000 h 3067050"/>
                <a:gd name="connsiteX10" fmla="*/ 1157644 w 3662719"/>
                <a:gd name="connsiteY10" fmla="*/ 2019300 h 3067050"/>
                <a:gd name="connsiteX11" fmla="*/ 2586394 w 3662719"/>
                <a:gd name="connsiteY11" fmla="*/ 3067050 h 3067050"/>
                <a:gd name="connsiteX12" fmla="*/ 3091219 w 3662719"/>
                <a:gd name="connsiteY12" fmla="*/ 2609850 h 3067050"/>
                <a:gd name="connsiteX13" fmla="*/ 3186469 w 3662719"/>
                <a:gd name="connsiteY13" fmla="*/ 2686050 h 3067050"/>
                <a:gd name="connsiteX14" fmla="*/ 3510319 w 3662719"/>
                <a:gd name="connsiteY14" fmla="*/ 2466975 h 3067050"/>
                <a:gd name="connsiteX0" fmla="*/ 3663396 w 3663396"/>
                <a:gd name="connsiteY0" fmla="*/ 0 h 3067050"/>
                <a:gd name="connsiteX1" fmla="*/ 2406096 w 3663396"/>
                <a:gd name="connsiteY1" fmla="*/ 962025 h 3067050"/>
                <a:gd name="connsiteX2" fmla="*/ 2520396 w 3663396"/>
                <a:gd name="connsiteY2" fmla="*/ 1085850 h 3067050"/>
                <a:gd name="connsiteX3" fmla="*/ 2253696 w 3663396"/>
                <a:gd name="connsiteY3" fmla="*/ 1247775 h 3067050"/>
                <a:gd name="connsiteX4" fmla="*/ 2320371 w 3663396"/>
                <a:gd name="connsiteY4" fmla="*/ 1362075 h 3067050"/>
                <a:gd name="connsiteX5" fmla="*/ 1967946 w 3663396"/>
                <a:gd name="connsiteY5" fmla="*/ 1590675 h 3067050"/>
                <a:gd name="connsiteX6" fmla="*/ 1186896 w 3663396"/>
                <a:gd name="connsiteY6" fmla="*/ 1371600 h 3067050"/>
                <a:gd name="connsiteX7" fmla="*/ 348696 w 3663396"/>
                <a:gd name="connsiteY7" fmla="*/ 1552575 h 3067050"/>
                <a:gd name="connsiteX8" fmla="*/ 15321 w 3663396"/>
                <a:gd name="connsiteY8" fmla="*/ 2162175 h 3067050"/>
                <a:gd name="connsiteX9" fmla="*/ 786846 w 3663396"/>
                <a:gd name="connsiteY9" fmla="*/ 1905000 h 3067050"/>
                <a:gd name="connsiteX10" fmla="*/ 1158321 w 3663396"/>
                <a:gd name="connsiteY10" fmla="*/ 2019300 h 3067050"/>
                <a:gd name="connsiteX11" fmla="*/ 2587071 w 3663396"/>
                <a:gd name="connsiteY11" fmla="*/ 3067050 h 3067050"/>
                <a:gd name="connsiteX12" fmla="*/ 3091896 w 3663396"/>
                <a:gd name="connsiteY12" fmla="*/ 2609850 h 3067050"/>
                <a:gd name="connsiteX13" fmla="*/ 3187146 w 3663396"/>
                <a:gd name="connsiteY13" fmla="*/ 2686050 h 3067050"/>
                <a:gd name="connsiteX14" fmla="*/ 3510996 w 3663396"/>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28950"/>
                <a:gd name="connsiteX1" fmla="*/ 2404098 w 3661398"/>
                <a:gd name="connsiteY1" fmla="*/ 962025 h 3028950"/>
                <a:gd name="connsiteX2" fmla="*/ 2518398 w 3661398"/>
                <a:gd name="connsiteY2" fmla="*/ 1085850 h 3028950"/>
                <a:gd name="connsiteX3" fmla="*/ 2251698 w 3661398"/>
                <a:gd name="connsiteY3" fmla="*/ 1247775 h 3028950"/>
                <a:gd name="connsiteX4" fmla="*/ 2318373 w 3661398"/>
                <a:gd name="connsiteY4" fmla="*/ 1362075 h 3028950"/>
                <a:gd name="connsiteX5" fmla="*/ 1965948 w 3661398"/>
                <a:gd name="connsiteY5" fmla="*/ 1590675 h 3028950"/>
                <a:gd name="connsiteX6" fmla="*/ 1184898 w 3661398"/>
                <a:gd name="connsiteY6" fmla="*/ 1371600 h 3028950"/>
                <a:gd name="connsiteX7" fmla="*/ 346698 w 3661398"/>
                <a:gd name="connsiteY7" fmla="*/ 1552575 h 3028950"/>
                <a:gd name="connsiteX8" fmla="*/ 13323 w 3661398"/>
                <a:gd name="connsiteY8" fmla="*/ 2162175 h 3028950"/>
                <a:gd name="connsiteX9" fmla="*/ 784848 w 3661398"/>
                <a:gd name="connsiteY9" fmla="*/ 1905000 h 3028950"/>
                <a:gd name="connsiteX10" fmla="*/ 1156323 w 3661398"/>
                <a:gd name="connsiteY10" fmla="*/ 2019300 h 3028950"/>
                <a:gd name="connsiteX11" fmla="*/ 2613648 w 3661398"/>
                <a:gd name="connsiteY11" fmla="*/ 3028950 h 3028950"/>
                <a:gd name="connsiteX12" fmla="*/ 3089898 w 3661398"/>
                <a:gd name="connsiteY12" fmla="*/ 2609850 h 3028950"/>
                <a:gd name="connsiteX13" fmla="*/ 3185148 w 3661398"/>
                <a:gd name="connsiteY13" fmla="*/ 2686050 h 3028950"/>
                <a:gd name="connsiteX14" fmla="*/ 3508998 w 3661398"/>
                <a:gd name="connsiteY14" fmla="*/ 2466975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1398" h="3028950">
                  <a:moveTo>
                    <a:pt x="3661398" y="0"/>
                  </a:moveTo>
                  <a:lnTo>
                    <a:pt x="2404098" y="962025"/>
                  </a:lnTo>
                  <a:lnTo>
                    <a:pt x="2518398" y="1085850"/>
                  </a:lnTo>
                  <a:lnTo>
                    <a:pt x="2251698" y="1247775"/>
                  </a:lnTo>
                  <a:lnTo>
                    <a:pt x="2318373" y="1362075"/>
                  </a:lnTo>
                  <a:lnTo>
                    <a:pt x="1965948" y="1590675"/>
                  </a:lnTo>
                  <a:cubicBezTo>
                    <a:pt x="1838948" y="1676400"/>
                    <a:pt x="1273798" y="1371600"/>
                    <a:pt x="1184898" y="1371600"/>
                  </a:cubicBezTo>
                  <a:cubicBezTo>
                    <a:pt x="905498" y="1431925"/>
                    <a:pt x="473698" y="1395413"/>
                    <a:pt x="346698" y="1552575"/>
                  </a:cubicBezTo>
                  <a:cubicBezTo>
                    <a:pt x="219698" y="1787525"/>
                    <a:pt x="130798" y="1917700"/>
                    <a:pt x="13323" y="2162175"/>
                  </a:cubicBezTo>
                  <a:cubicBezTo>
                    <a:pt x="-97802" y="2400300"/>
                    <a:pt x="514973" y="2390775"/>
                    <a:pt x="784848" y="1905000"/>
                  </a:cubicBezTo>
                  <a:lnTo>
                    <a:pt x="1156323" y="2019300"/>
                  </a:lnTo>
                  <a:cubicBezTo>
                    <a:pt x="1689723" y="2330450"/>
                    <a:pt x="2137398" y="2679700"/>
                    <a:pt x="2613648" y="3028950"/>
                  </a:cubicBezTo>
                  <a:lnTo>
                    <a:pt x="3089898" y="2609850"/>
                  </a:lnTo>
                  <a:lnTo>
                    <a:pt x="3185148" y="2686050"/>
                  </a:lnTo>
                  <a:lnTo>
                    <a:pt x="3508998" y="2466975"/>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9" name="Freeform 4">
              <a:extLst>
                <a:ext uri="{FF2B5EF4-FFF2-40B4-BE49-F238E27FC236}">
                  <a16:creationId xmlns:a16="http://schemas.microsoft.com/office/drawing/2014/main" xmlns="" id="{179E68F0-BE0B-4B54-9AAC-E4A930759587}"/>
                </a:ext>
              </a:extLst>
            </p:cNvPr>
            <p:cNvSpPr/>
            <p:nvPr/>
          </p:nvSpPr>
          <p:spPr>
            <a:xfrm>
              <a:off x="1914525" y="1276351"/>
              <a:ext cx="4300729" cy="4336841"/>
            </a:xfrm>
            <a:custGeom>
              <a:avLst/>
              <a:gdLst>
                <a:gd name="connsiteX0" fmla="*/ 0 w 4276725"/>
                <a:gd name="connsiteY0" fmla="*/ 0 h 4114800"/>
                <a:gd name="connsiteX1" fmla="*/ 1028700 w 4276725"/>
                <a:gd name="connsiteY1" fmla="*/ 866775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4478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857500 w 4276725"/>
                <a:gd name="connsiteY8" fmla="*/ 221932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302473"/>
                <a:gd name="connsiteY0" fmla="*/ 0 h 4114800"/>
                <a:gd name="connsiteX1" fmla="*/ 1190625 w 4302473"/>
                <a:gd name="connsiteY1" fmla="*/ 990600 h 4114800"/>
                <a:gd name="connsiteX2" fmla="*/ 1095375 w 4302473"/>
                <a:gd name="connsiteY2" fmla="*/ 1152525 h 4114800"/>
                <a:gd name="connsiteX3" fmla="*/ 1371600 w 4302473"/>
                <a:gd name="connsiteY3" fmla="*/ 1390650 h 4114800"/>
                <a:gd name="connsiteX4" fmla="*/ 1276350 w 4302473"/>
                <a:gd name="connsiteY4" fmla="*/ 1552575 h 4114800"/>
                <a:gd name="connsiteX5" fmla="*/ 1590675 w 4302473"/>
                <a:gd name="connsiteY5" fmla="*/ 1762125 h 4114800"/>
                <a:gd name="connsiteX6" fmla="*/ 1885950 w 4302473"/>
                <a:gd name="connsiteY6" fmla="*/ 1743075 h 4114800"/>
                <a:gd name="connsiteX7" fmla="*/ 1562100 w 4302473"/>
                <a:gd name="connsiteY7" fmla="*/ 2362200 h 4114800"/>
                <a:gd name="connsiteX8" fmla="*/ 2524125 w 4302473"/>
                <a:gd name="connsiteY8" fmla="*/ 2162175 h 4114800"/>
                <a:gd name="connsiteX9" fmla="*/ 2838450 w 4302473"/>
                <a:gd name="connsiteY9" fmla="*/ 2228850 h 4114800"/>
                <a:gd name="connsiteX10" fmla="*/ 4276725 w 4302473"/>
                <a:gd name="connsiteY10" fmla="*/ 3314700 h 4114800"/>
                <a:gd name="connsiteX11" fmla="*/ 3952875 w 4302473"/>
                <a:gd name="connsiteY11" fmla="*/ 3590925 h 4114800"/>
                <a:gd name="connsiteX12" fmla="*/ 3524250 w 4302473"/>
                <a:gd name="connsiteY12" fmla="*/ 3914775 h 4114800"/>
                <a:gd name="connsiteX13" fmla="*/ 3124200 w 4302473"/>
                <a:gd name="connsiteY13" fmla="*/ 4114800 h 4114800"/>
                <a:gd name="connsiteX14" fmla="*/ 2514600 w 4302473"/>
                <a:gd name="connsiteY14" fmla="*/ 4114800 h 4114800"/>
                <a:gd name="connsiteX15" fmla="*/ 2257425 w 4302473"/>
                <a:gd name="connsiteY15" fmla="*/ 3695700 h 4114800"/>
                <a:gd name="connsiteX16" fmla="*/ 1828800 w 4302473"/>
                <a:gd name="connsiteY16" fmla="*/ 3409950 h 4114800"/>
                <a:gd name="connsiteX17" fmla="*/ 1476375 w 4302473"/>
                <a:gd name="connsiteY17" fmla="*/ 3171825 h 4114800"/>
                <a:gd name="connsiteX18" fmla="*/ 1114425 w 4302473"/>
                <a:gd name="connsiteY18" fmla="*/ 3019425 h 4114800"/>
                <a:gd name="connsiteX19" fmla="*/ 933450 w 4302473"/>
                <a:gd name="connsiteY19" fmla="*/ 2733675 h 4114800"/>
                <a:gd name="connsiteX20" fmla="*/ 619125 w 4302473"/>
                <a:gd name="connsiteY20" fmla="*/ 2476500 h 4114800"/>
                <a:gd name="connsiteX21" fmla="*/ 447675 w 4302473"/>
                <a:gd name="connsiteY21" fmla="*/ 2571750 h 4114800"/>
                <a:gd name="connsiteX22" fmla="*/ 152400 w 4302473"/>
                <a:gd name="connsiteY22" fmla="*/ 2333625 h 4114800"/>
                <a:gd name="connsiteX23" fmla="*/ 142875 w 4302473"/>
                <a:gd name="connsiteY23" fmla="*/ 2305050 h 4114800"/>
                <a:gd name="connsiteX0" fmla="*/ 0 w 4315610"/>
                <a:gd name="connsiteY0" fmla="*/ 0 h 4114800"/>
                <a:gd name="connsiteX1" fmla="*/ 1190625 w 4315610"/>
                <a:gd name="connsiteY1" fmla="*/ 990600 h 4114800"/>
                <a:gd name="connsiteX2" fmla="*/ 1095375 w 4315610"/>
                <a:gd name="connsiteY2" fmla="*/ 1152525 h 4114800"/>
                <a:gd name="connsiteX3" fmla="*/ 1371600 w 4315610"/>
                <a:gd name="connsiteY3" fmla="*/ 1390650 h 4114800"/>
                <a:gd name="connsiteX4" fmla="*/ 1276350 w 4315610"/>
                <a:gd name="connsiteY4" fmla="*/ 1552575 h 4114800"/>
                <a:gd name="connsiteX5" fmla="*/ 1590675 w 4315610"/>
                <a:gd name="connsiteY5" fmla="*/ 1762125 h 4114800"/>
                <a:gd name="connsiteX6" fmla="*/ 1885950 w 4315610"/>
                <a:gd name="connsiteY6" fmla="*/ 1743075 h 4114800"/>
                <a:gd name="connsiteX7" fmla="*/ 1562100 w 4315610"/>
                <a:gd name="connsiteY7" fmla="*/ 2362200 h 4114800"/>
                <a:gd name="connsiteX8" fmla="*/ 2524125 w 4315610"/>
                <a:gd name="connsiteY8" fmla="*/ 2162175 h 4114800"/>
                <a:gd name="connsiteX9" fmla="*/ 2838450 w 4315610"/>
                <a:gd name="connsiteY9" fmla="*/ 2228850 h 4114800"/>
                <a:gd name="connsiteX10" fmla="*/ 4276725 w 4315610"/>
                <a:gd name="connsiteY10" fmla="*/ 3314700 h 4114800"/>
                <a:gd name="connsiteX11" fmla="*/ 3952875 w 4315610"/>
                <a:gd name="connsiteY11" fmla="*/ 3590925 h 4114800"/>
                <a:gd name="connsiteX12" fmla="*/ 3524250 w 4315610"/>
                <a:gd name="connsiteY12" fmla="*/ 3914775 h 4114800"/>
                <a:gd name="connsiteX13" fmla="*/ 3124200 w 4315610"/>
                <a:gd name="connsiteY13" fmla="*/ 4114800 h 4114800"/>
                <a:gd name="connsiteX14" fmla="*/ 2514600 w 4315610"/>
                <a:gd name="connsiteY14" fmla="*/ 4114800 h 4114800"/>
                <a:gd name="connsiteX15" fmla="*/ 2257425 w 4315610"/>
                <a:gd name="connsiteY15" fmla="*/ 3695700 h 4114800"/>
                <a:gd name="connsiteX16" fmla="*/ 1828800 w 4315610"/>
                <a:gd name="connsiteY16" fmla="*/ 3409950 h 4114800"/>
                <a:gd name="connsiteX17" fmla="*/ 1476375 w 4315610"/>
                <a:gd name="connsiteY17" fmla="*/ 3171825 h 4114800"/>
                <a:gd name="connsiteX18" fmla="*/ 1114425 w 4315610"/>
                <a:gd name="connsiteY18" fmla="*/ 3019425 h 4114800"/>
                <a:gd name="connsiteX19" fmla="*/ 933450 w 4315610"/>
                <a:gd name="connsiteY19" fmla="*/ 2733675 h 4114800"/>
                <a:gd name="connsiteX20" fmla="*/ 619125 w 4315610"/>
                <a:gd name="connsiteY20" fmla="*/ 2476500 h 4114800"/>
                <a:gd name="connsiteX21" fmla="*/ 447675 w 4315610"/>
                <a:gd name="connsiteY21" fmla="*/ 2571750 h 4114800"/>
                <a:gd name="connsiteX22" fmla="*/ 152400 w 4315610"/>
                <a:gd name="connsiteY22" fmla="*/ 2333625 h 4114800"/>
                <a:gd name="connsiteX23" fmla="*/ 142875 w 4315610"/>
                <a:gd name="connsiteY23" fmla="*/ 2305050 h 4114800"/>
                <a:gd name="connsiteX0" fmla="*/ 0 w 4251400"/>
                <a:gd name="connsiteY0" fmla="*/ 0 h 4114800"/>
                <a:gd name="connsiteX1" fmla="*/ 1190625 w 4251400"/>
                <a:gd name="connsiteY1" fmla="*/ 990600 h 4114800"/>
                <a:gd name="connsiteX2" fmla="*/ 1095375 w 4251400"/>
                <a:gd name="connsiteY2" fmla="*/ 1152525 h 4114800"/>
                <a:gd name="connsiteX3" fmla="*/ 1371600 w 4251400"/>
                <a:gd name="connsiteY3" fmla="*/ 1390650 h 4114800"/>
                <a:gd name="connsiteX4" fmla="*/ 1276350 w 4251400"/>
                <a:gd name="connsiteY4" fmla="*/ 1552575 h 4114800"/>
                <a:gd name="connsiteX5" fmla="*/ 1590675 w 4251400"/>
                <a:gd name="connsiteY5" fmla="*/ 1762125 h 4114800"/>
                <a:gd name="connsiteX6" fmla="*/ 1885950 w 4251400"/>
                <a:gd name="connsiteY6" fmla="*/ 1743075 h 4114800"/>
                <a:gd name="connsiteX7" fmla="*/ 1562100 w 4251400"/>
                <a:gd name="connsiteY7" fmla="*/ 2362200 h 4114800"/>
                <a:gd name="connsiteX8" fmla="*/ 2524125 w 4251400"/>
                <a:gd name="connsiteY8" fmla="*/ 2162175 h 4114800"/>
                <a:gd name="connsiteX9" fmla="*/ 2838450 w 4251400"/>
                <a:gd name="connsiteY9" fmla="*/ 2228850 h 4114800"/>
                <a:gd name="connsiteX10" fmla="*/ 4200525 w 4251400"/>
                <a:gd name="connsiteY10" fmla="*/ 3267075 h 4114800"/>
                <a:gd name="connsiteX11" fmla="*/ 3952875 w 4251400"/>
                <a:gd name="connsiteY11" fmla="*/ 3590925 h 4114800"/>
                <a:gd name="connsiteX12" fmla="*/ 3524250 w 4251400"/>
                <a:gd name="connsiteY12" fmla="*/ 3914775 h 4114800"/>
                <a:gd name="connsiteX13" fmla="*/ 3124200 w 4251400"/>
                <a:gd name="connsiteY13" fmla="*/ 4114800 h 4114800"/>
                <a:gd name="connsiteX14" fmla="*/ 2514600 w 4251400"/>
                <a:gd name="connsiteY14" fmla="*/ 4114800 h 4114800"/>
                <a:gd name="connsiteX15" fmla="*/ 2257425 w 4251400"/>
                <a:gd name="connsiteY15" fmla="*/ 3695700 h 4114800"/>
                <a:gd name="connsiteX16" fmla="*/ 1828800 w 4251400"/>
                <a:gd name="connsiteY16" fmla="*/ 3409950 h 4114800"/>
                <a:gd name="connsiteX17" fmla="*/ 1476375 w 4251400"/>
                <a:gd name="connsiteY17" fmla="*/ 3171825 h 4114800"/>
                <a:gd name="connsiteX18" fmla="*/ 1114425 w 4251400"/>
                <a:gd name="connsiteY18" fmla="*/ 3019425 h 4114800"/>
                <a:gd name="connsiteX19" fmla="*/ 933450 w 4251400"/>
                <a:gd name="connsiteY19" fmla="*/ 2733675 h 4114800"/>
                <a:gd name="connsiteX20" fmla="*/ 619125 w 4251400"/>
                <a:gd name="connsiteY20" fmla="*/ 2476500 h 4114800"/>
                <a:gd name="connsiteX21" fmla="*/ 447675 w 4251400"/>
                <a:gd name="connsiteY21" fmla="*/ 2571750 h 4114800"/>
                <a:gd name="connsiteX22" fmla="*/ 152400 w 4251400"/>
                <a:gd name="connsiteY22" fmla="*/ 2333625 h 4114800"/>
                <a:gd name="connsiteX23" fmla="*/ 142875 w 4251400"/>
                <a:gd name="connsiteY23" fmla="*/ 2305050 h 4114800"/>
                <a:gd name="connsiteX0" fmla="*/ 0 w 4305862"/>
                <a:gd name="connsiteY0" fmla="*/ 0 h 4114800"/>
                <a:gd name="connsiteX1" fmla="*/ 1190625 w 4305862"/>
                <a:gd name="connsiteY1" fmla="*/ 990600 h 4114800"/>
                <a:gd name="connsiteX2" fmla="*/ 1095375 w 4305862"/>
                <a:gd name="connsiteY2" fmla="*/ 1152525 h 4114800"/>
                <a:gd name="connsiteX3" fmla="*/ 1371600 w 4305862"/>
                <a:gd name="connsiteY3" fmla="*/ 1390650 h 4114800"/>
                <a:gd name="connsiteX4" fmla="*/ 1276350 w 4305862"/>
                <a:gd name="connsiteY4" fmla="*/ 1552575 h 4114800"/>
                <a:gd name="connsiteX5" fmla="*/ 1590675 w 4305862"/>
                <a:gd name="connsiteY5" fmla="*/ 1762125 h 4114800"/>
                <a:gd name="connsiteX6" fmla="*/ 1885950 w 4305862"/>
                <a:gd name="connsiteY6" fmla="*/ 1743075 h 4114800"/>
                <a:gd name="connsiteX7" fmla="*/ 1562100 w 4305862"/>
                <a:gd name="connsiteY7" fmla="*/ 2362200 h 4114800"/>
                <a:gd name="connsiteX8" fmla="*/ 2524125 w 4305862"/>
                <a:gd name="connsiteY8" fmla="*/ 2162175 h 4114800"/>
                <a:gd name="connsiteX9" fmla="*/ 2838450 w 4305862"/>
                <a:gd name="connsiteY9" fmla="*/ 2228850 h 4114800"/>
                <a:gd name="connsiteX10" fmla="*/ 4200525 w 4305862"/>
                <a:gd name="connsiteY10" fmla="*/ 3267075 h 4114800"/>
                <a:gd name="connsiteX11" fmla="*/ 3952875 w 4305862"/>
                <a:gd name="connsiteY11" fmla="*/ 3590925 h 4114800"/>
                <a:gd name="connsiteX12" fmla="*/ 3524250 w 4305862"/>
                <a:gd name="connsiteY12" fmla="*/ 3914775 h 4114800"/>
                <a:gd name="connsiteX13" fmla="*/ 3124200 w 4305862"/>
                <a:gd name="connsiteY13" fmla="*/ 4114800 h 4114800"/>
                <a:gd name="connsiteX14" fmla="*/ 2514600 w 4305862"/>
                <a:gd name="connsiteY14" fmla="*/ 4114800 h 4114800"/>
                <a:gd name="connsiteX15" fmla="*/ 2257425 w 4305862"/>
                <a:gd name="connsiteY15" fmla="*/ 3695700 h 4114800"/>
                <a:gd name="connsiteX16" fmla="*/ 1828800 w 4305862"/>
                <a:gd name="connsiteY16" fmla="*/ 3409950 h 4114800"/>
                <a:gd name="connsiteX17" fmla="*/ 1476375 w 4305862"/>
                <a:gd name="connsiteY17" fmla="*/ 3171825 h 4114800"/>
                <a:gd name="connsiteX18" fmla="*/ 1114425 w 4305862"/>
                <a:gd name="connsiteY18" fmla="*/ 3019425 h 4114800"/>
                <a:gd name="connsiteX19" fmla="*/ 933450 w 4305862"/>
                <a:gd name="connsiteY19" fmla="*/ 2733675 h 4114800"/>
                <a:gd name="connsiteX20" fmla="*/ 619125 w 4305862"/>
                <a:gd name="connsiteY20" fmla="*/ 2476500 h 4114800"/>
                <a:gd name="connsiteX21" fmla="*/ 447675 w 4305862"/>
                <a:gd name="connsiteY21" fmla="*/ 2571750 h 4114800"/>
                <a:gd name="connsiteX22" fmla="*/ 152400 w 4305862"/>
                <a:gd name="connsiteY22" fmla="*/ 2333625 h 4114800"/>
                <a:gd name="connsiteX23" fmla="*/ 142875 w 4305862"/>
                <a:gd name="connsiteY23" fmla="*/ 2305050 h 4114800"/>
                <a:gd name="connsiteX0" fmla="*/ 0 w 4296221"/>
                <a:gd name="connsiteY0" fmla="*/ 0 h 4114800"/>
                <a:gd name="connsiteX1" fmla="*/ 1190625 w 4296221"/>
                <a:gd name="connsiteY1" fmla="*/ 990600 h 4114800"/>
                <a:gd name="connsiteX2" fmla="*/ 1095375 w 4296221"/>
                <a:gd name="connsiteY2" fmla="*/ 1152525 h 4114800"/>
                <a:gd name="connsiteX3" fmla="*/ 1371600 w 4296221"/>
                <a:gd name="connsiteY3" fmla="*/ 1390650 h 4114800"/>
                <a:gd name="connsiteX4" fmla="*/ 1276350 w 4296221"/>
                <a:gd name="connsiteY4" fmla="*/ 1552575 h 4114800"/>
                <a:gd name="connsiteX5" fmla="*/ 1590675 w 4296221"/>
                <a:gd name="connsiteY5" fmla="*/ 1762125 h 4114800"/>
                <a:gd name="connsiteX6" fmla="*/ 1885950 w 4296221"/>
                <a:gd name="connsiteY6" fmla="*/ 1743075 h 4114800"/>
                <a:gd name="connsiteX7" fmla="*/ 1562100 w 4296221"/>
                <a:gd name="connsiteY7" fmla="*/ 2362200 h 4114800"/>
                <a:gd name="connsiteX8" fmla="*/ 2524125 w 4296221"/>
                <a:gd name="connsiteY8" fmla="*/ 2162175 h 4114800"/>
                <a:gd name="connsiteX9" fmla="*/ 2838450 w 4296221"/>
                <a:gd name="connsiteY9" fmla="*/ 2228850 h 4114800"/>
                <a:gd name="connsiteX10" fmla="*/ 4200525 w 4296221"/>
                <a:gd name="connsiteY10" fmla="*/ 3267075 h 4114800"/>
                <a:gd name="connsiteX11" fmla="*/ 3905250 w 4296221"/>
                <a:gd name="connsiteY11" fmla="*/ 3552825 h 4114800"/>
                <a:gd name="connsiteX12" fmla="*/ 3524250 w 4296221"/>
                <a:gd name="connsiteY12" fmla="*/ 3914775 h 4114800"/>
                <a:gd name="connsiteX13" fmla="*/ 3124200 w 4296221"/>
                <a:gd name="connsiteY13" fmla="*/ 4114800 h 4114800"/>
                <a:gd name="connsiteX14" fmla="*/ 2514600 w 4296221"/>
                <a:gd name="connsiteY14" fmla="*/ 4114800 h 4114800"/>
                <a:gd name="connsiteX15" fmla="*/ 2257425 w 4296221"/>
                <a:gd name="connsiteY15" fmla="*/ 3695700 h 4114800"/>
                <a:gd name="connsiteX16" fmla="*/ 1828800 w 4296221"/>
                <a:gd name="connsiteY16" fmla="*/ 3409950 h 4114800"/>
                <a:gd name="connsiteX17" fmla="*/ 1476375 w 4296221"/>
                <a:gd name="connsiteY17" fmla="*/ 3171825 h 4114800"/>
                <a:gd name="connsiteX18" fmla="*/ 1114425 w 4296221"/>
                <a:gd name="connsiteY18" fmla="*/ 3019425 h 4114800"/>
                <a:gd name="connsiteX19" fmla="*/ 933450 w 4296221"/>
                <a:gd name="connsiteY19" fmla="*/ 2733675 h 4114800"/>
                <a:gd name="connsiteX20" fmla="*/ 619125 w 4296221"/>
                <a:gd name="connsiteY20" fmla="*/ 2476500 h 4114800"/>
                <a:gd name="connsiteX21" fmla="*/ 447675 w 4296221"/>
                <a:gd name="connsiteY21" fmla="*/ 2571750 h 4114800"/>
                <a:gd name="connsiteX22" fmla="*/ 152400 w 4296221"/>
                <a:gd name="connsiteY22" fmla="*/ 2333625 h 4114800"/>
                <a:gd name="connsiteX23" fmla="*/ 142875 w 4296221"/>
                <a:gd name="connsiteY23" fmla="*/ 2305050 h 4114800"/>
                <a:gd name="connsiteX0" fmla="*/ 0 w 4243525"/>
                <a:gd name="connsiteY0" fmla="*/ 0 h 4114800"/>
                <a:gd name="connsiteX1" fmla="*/ 1190625 w 4243525"/>
                <a:gd name="connsiteY1" fmla="*/ 990600 h 4114800"/>
                <a:gd name="connsiteX2" fmla="*/ 1095375 w 4243525"/>
                <a:gd name="connsiteY2" fmla="*/ 1152525 h 4114800"/>
                <a:gd name="connsiteX3" fmla="*/ 1371600 w 4243525"/>
                <a:gd name="connsiteY3" fmla="*/ 1390650 h 4114800"/>
                <a:gd name="connsiteX4" fmla="*/ 1276350 w 4243525"/>
                <a:gd name="connsiteY4" fmla="*/ 1552575 h 4114800"/>
                <a:gd name="connsiteX5" fmla="*/ 1590675 w 4243525"/>
                <a:gd name="connsiteY5" fmla="*/ 1762125 h 4114800"/>
                <a:gd name="connsiteX6" fmla="*/ 1885950 w 4243525"/>
                <a:gd name="connsiteY6" fmla="*/ 1743075 h 4114800"/>
                <a:gd name="connsiteX7" fmla="*/ 1562100 w 4243525"/>
                <a:gd name="connsiteY7" fmla="*/ 2362200 h 4114800"/>
                <a:gd name="connsiteX8" fmla="*/ 2524125 w 4243525"/>
                <a:gd name="connsiteY8" fmla="*/ 2162175 h 4114800"/>
                <a:gd name="connsiteX9" fmla="*/ 2838450 w 4243525"/>
                <a:gd name="connsiteY9" fmla="*/ 2228850 h 4114800"/>
                <a:gd name="connsiteX10" fmla="*/ 4133850 w 4243525"/>
                <a:gd name="connsiteY10" fmla="*/ 3181350 h 4114800"/>
                <a:gd name="connsiteX11" fmla="*/ 3905250 w 4243525"/>
                <a:gd name="connsiteY11" fmla="*/ 3552825 h 4114800"/>
                <a:gd name="connsiteX12" fmla="*/ 3524250 w 4243525"/>
                <a:gd name="connsiteY12" fmla="*/ 3914775 h 4114800"/>
                <a:gd name="connsiteX13" fmla="*/ 3124200 w 4243525"/>
                <a:gd name="connsiteY13" fmla="*/ 4114800 h 4114800"/>
                <a:gd name="connsiteX14" fmla="*/ 2514600 w 4243525"/>
                <a:gd name="connsiteY14" fmla="*/ 4114800 h 4114800"/>
                <a:gd name="connsiteX15" fmla="*/ 2257425 w 4243525"/>
                <a:gd name="connsiteY15" fmla="*/ 3695700 h 4114800"/>
                <a:gd name="connsiteX16" fmla="*/ 1828800 w 4243525"/>
                <a:gd name="connsiteY16" fmla="*/ 3409950 h 4114800"/>
                <a:gd name="connsiteX17" fmla="*/ 1476375 w 4243525"/>
                <a:gd name="connsiteY17" fmla="*/ 3171825 h 4114800"/>
                <a:gd name="connsiteX18" fmla="*/ 1114425 w 4243525"/>
                <a:gd name="connsiteY18" fmla="*/ 3019425 h 4114800"/>
                <a:gd name="connsiteX19" fmla="*/ 933450 w 4243525"/>
                <a:gd name="connsiteY19" fmla="*/ 2733675 h 4114800"/>
                <a:gd name="connsiteX20" fmla="*/ 619125 w 4243525"/>
                <a:gd name="connsiteY20" fmla="*/ 2476500 h 4114800"/>
                <a:gd name="connsiteX21" fmla="*/ 447675 w 4243525"/>
                <a:gd name="connsiteY21" fmla="*/ 2571750 h 4114800"/>
                <a:gd name="connsiteX22" fmla="*/ 152400 w 4243525"/>
                <a:gd name="connsiteY22" fmla="*/ 2333625 h 4114800"/>
                <a:gd name="connsiteX23" fmla="*/ 142875 w 4243525"/>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56323"/>
                <a:gd name="connsiteY0" fmla="*/ 0 h 4114800"/>
                <a:gd name="connsiteX1" fmla="*/ 1190625 w 4256323"/>
                <a:gd name="connsiteY1" fmla="*/ 990600 h 4114800"/>
                <a:gd name="connsiteX2" fmla="*/ 1095375 w 4256323"/>
                <a:gd name="connsiteY2" fmla="*/ 1152525 h 4114800"/>
                <a:gd name="connsiteX3" fmla="*/ 1371600 w 4256323"/>
                <a:gd name="connsiteY3" fmla="*/ 1390650 h 4114800"/>
                <a:gd name="connsiteX4" fmla="*/ 1276350 w 4256323"/>
                <a:gd name="connsiteY4" fmla="*/ 1552575 h 4114800"/>
                <a:gd name="connsiteX5" fmla="*/ 1590675 w 4256323"/>
                <a:gd name="connsiteY5" fmla="*/ 1762125 h 4114800"/>
                <a:gd name="connsiteX6" fmla="*/ 1885950 w 4256323"/>
                <a:gd name="connsiteY6" fmla="*/ 1743075 h 4114800"/>
                <a:gd name="connsiteX7" fmla="*/ 1562100 w 4256323"/>
                <a:gd name="connsiteY7" fmla="*/ 2362200 h 4114800"/>
                <a:gd name="connsiteX8" fmla="*/ 2524125 w 4256323"/>
                <a:gd name="connsiteY8" fmla="*/ 2162175 h 4114800"/>
                <a:gd name="connsiteX9" fmla="*/ 2838450 w 4256323"/>
                <a:gd name="connsiteY9" fmla="*/ 2228850 h 4114800"/>
                <a:gd name="connsiteX10" fmla="*/ 4133850 w 4256323"/>
                <a:gd name="connsiteY10" fmla="*/ 3181350 h 4114800"/>
                <a:gd name="connsiteX11" fmla="*/ 3848100 w 4256323"/>
                <a:gd name="connsiteY11" fmla="*/ 3562350 h 4114800"/>
                <a:gd name="connsiteX12" fmla="*/ 3524250 w 4256323"/>
                <a:gd name="connsiteY12" fmla="*/ 3886200 h 4114800"/>
                <a:gd name="connsiteX13" fmla="*/ 3124200 w 4256323"/>
                <a:gd name="connsiteY13" fmla="*/ 4114800 h 4114800"/>
                <a:gd name="connsiteX14" fmla="*/ 2514600 w 4256323"/>
                <a:gd name="connsiteY14" fmla="*/ 4114800 h 4114800"/>
                <a:gd name="connsiteX15" fmla="*/ 2257425 w 4256323"/>
                <a:gd name="connsiteY15" fmla="*/ 3695700 h 4114800"/>
                <a:gd name="connsiteX16" fmla="*/ 1828800 w 4256323"/>
                <a:gd name="connsiteY16" fmla="*/ 3409950 h 4114800"/>
                <a:gd name="connsiteX17" fmla="*/ 1476375 w 4256323"/>
                <a:gd name="connsiteY17" fmla="*/ 3171825 h 4114800"/>
                <a:gd name="connsiteX18" fmla="*/ 1114425 w 4256323"/>
                <a:gd name="connsiteY18" fmla="*/ 3019425 h 4114800"/>
                <a:gd name="connsiteX19" fmla="*/ 933450 w 4256323"/>
                <a:gd name="connsiteY19" fmla="*/ 2733675 h 4114800"/>
                <a:gd name="connsiteX20" fmla="*/ 619125 w 4256323"/>
                <a:gd name="connsiteY20" fmla="*/ 2476500 h 4114800"/>
                <a:gd name="connsiteX21" fmla="*/ 447675 w 4256323"/>
                <a:gd name="connsiteY21" fmla="*/ 2571750 h 4114800"/>
                <a:gd name="connsiteX22" fmla="*/ 152400 w 4256323"/>
                <a:gd name="connsiteY22" fmla="*/ 2333625 h 4114800"/>
                <a:gd name="connsiteX23" fmla="*/ 142875 w 4256323"/>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438525 w 4265214"/>
                <a:gd name="connsiteY12" fmla="*/ 382905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38481"/>
                <a:gd name="connsiteX1" fmla="*/ 1190625 w 4257100"/>
                <a:gd name="connsiteY1" fmla="*/ 990600 h 4138481"/>
                <a:gd name="connsiteX2" fmla="*/ 1095375 w 4257100"/>
                <a:gd name="connsiteY2" fmla="*/ 1152525 h 4138481"/>
                <a:gd name="connsiteX3" fmla="*/ 1371600 w 4257100"/>
                <a:gd name="connsiteY3" fmla="*/ 1390650 h 4138481"/>
                <a:gd name="connsiteX4" fmla="*/ 1276350 w 4257100"/>
                <a:gd name="connsiteY4" fmla="*/ 1552575 h 4138481"/>
                <a:gd name="connsiteX5" fmla="*/ 1590675 w 4257100"/>
                <a:gd name="connsiteY5" fmla="*/ 1762125 h 4138481"/>
                <a:gd name="connsiteX6" fmla="*/ 1885950 w 4257100"/>
                <a:gd name="connsiteY6" fmla="*/ 1743075 h 4138481"/>
                <a:gd name="connsiteX7" fmla="*/ 1562100 w 4257100"/>
                <a:gd name="connsiteY7" fmla="*/ 2362200 h 4138481"/>
                <a:gd name="connsiteX8" fmla="*/ 2524125 w 4257100"/>
                <a:gd name="connsiteY8" fmla="*/ 2162175 h 4138481"/>
                <a:gd name="connsiteX9" fmla="*/ 2838450 w 4257100"/>
                <a:gd name="connsiteY9" fmla="*/ 2228850 h 4138481"/>
                <a:gd name="connsiteX10" fmla="*/ 4133850 w 4257100"/>
                <a:gd name="connsiteY10" fmla="*/ 3181350 h 4138481"/>
                <a:gd name="connsiteX11" fmla="*/ 3810000 w 4257100"/>
                <a:gd name="connsiteY11" fmla="*/ 3562350 h 4138481"/>
                <a:gd name="connsiteX12" fmla="*/ 3438525 w 4257100"/>
                <a:gd name="connsiteY12" fmla="*/ 3829050 h 4138481"/>
                <a:gd name="connsiteX13" fmla="*/ 3124200 w 4257100"/>
                <a:gd name="connsiteY13" fmla="*/ 4114800 h 4138481"/>
                <a:gd name="connsiteX14" fmla="*/ 2514600 w 4257100"/>
                <a:gd name="connsiteY14" fmla="*/ 4114800 h 4138481"/>
                <a:gd name="connsiteX15" fmla="*/ 2257425 w 4257100"/>
                <a:gd name="connsiteY15" fmla="*/ 3695700 h 4138481"/>
                <a:gd name="connsiteX16" fmla="*/ 1828800 w 4257100"/>
                <a:gd name="connsiteY16" fmla="*/ 3409950 h 4138481"/>
                <a:gd name="connsiteX17" fmla="*/ 1476375 w 4257100"/>
                <a:gd name="connsiteY17" fmla="*/ 3171825 h 4138481"/>
                <a:gd name="connsiteX18" fmla="*/ 1114425 w 4257100"/>
                <a:gd name="connsiteY18" fmla="*/ 3019425 h 4138481"/>
                <a:gd name="connsiteX19" fmla="*/ 933450 w 4257100"/>
                <a:gd name="connsiteY19" fmla="*/ 2733675 h 4138481"/>
                <a:gd name="connsiteX20" fmla="*/ 619125 w 4257100"/>
                <a:gd name="connsiteY20" fmla="*/ 2476500 h 4138481"/>
                <a:gd name="connsiteX21" fmla="*/ 447675 w 4257100"/>
                <a:gd name="connsiteY21" fmla="*/ 2571750 h 4138481"/>
                <a:gd name="connsiteX22" fmla="*/ 152400 w 4257100"/>
                <a:gd name="connsiteY22" fmla="*/ 2333625 h 4138481"/>
                <a:gd name="connsiteX23" fmla="*/ 142875 w 4257100"/>
                <a:gd name="connsiteY23" fmla="*/ 2305050 h 4138481"/>
                <a:gd name="connsiteX0" fmla="*/ 0 w 4257100"/>
                <a:gd name="connsiteY0" fmla="*/ 0 h 4199466"/>
                <a:gd name="connsiteX1" fmla="*/ 1190625 w 4257100"/>
                <a:gd name="connsiteY1" fmla="*/ 990600 h 4199466"/>
                <a:gd name="connsiteX2" fmla="*/ 1095375 w 4257100"/>
                <a:gd name="connsiteY2" fmla="*/ 1152525 h 4199466"/>
                <a:gd name="connsiteX3" fmla="*/ 1371600 w 4257100"/>
                <a:gd name="connsiteY3" fmla="*/ 1390650 h 4199466"/>
                <a:gd name="connsiteX4" fmla="*/ 1276350 w 4257100"/>
                <a:gd name="connsiteY4" fmla="*/ 1552575 h 4199466"/>
                <a:gd name="connsiteX5" fmla="*/ 1590675 w 4257100"/>
                <a:gd name="connsiteY5" fmla="*/ 1762125 h 4199466"/>
                <a:gd name="connsiteX6" fmla="*/ 1885950 w 4257100"/>
                <a:gd name="connsiteY6" fmla="*/ 1743075 h 4199466"/>
                <a:gd name="connsiteX7" fmla="*/ 1562100 w 4257100"/>
                <a:gd name="connsiteY7" fmla="*/ 2362200 h 4199466"/>
                <a:gd name="connsiteX8" fmla="*/ 2524125 w 4257100"/>
                <a:gd name="connsiteY8" fmla="*/ 2162175 h 4199466"/>
                <a:gd name="connsiteX9" fmla="*/ 2838450 w 4257100"/>
                <a:gd name="connsiteY9" fmla="*/ 2228850 h 4199466"/>
                <a:gd name="connsiteX10" fmla="*/ 4133850 w 4257100"/>
                <a:gd name="connsiteY10" fmla="*/ 3181350 h 4199466"/>
                <a:gd name="connsiteX11" fmla="*/ 3810000 w 4257100"/>
                <a:gd name="connsiteY11" fmla="*/ 3562350 h 4199466"/>
                <a:gd name="connsiteX12" fmla="*/ 3438525 w 4257100"/>
                <a:gd name="connsiteY12" fmla="*/ 3829050 h 4199466"/>
                <a:gd name="connsiteX13" fmla="*/ 3124200 w 4257100"/>
                <a:gd name="connsiteY13" fmla="*/ 4114800 h 4199466"/>
                <a:gd name="connsiteX14" fmla="*/ 2514600 w 4257100"/>
                <a:gd name="connsiteY14" fmla="*/ 4114800 h 4199466"/>
                <a:gd name="connsiteX15" fmla="*/ 2257425 w 4257100"/>
                <a:gd name="connsiteY15" fmla="*/ 3695700 h 4199466"/>
                <a:gd name="connsiteX16" fmla="*/ 1828800 w 4257100"/>
                <a:gd name="connsiteY16" fmla="*/ 3409950 h 4199466"/>
                <a:gd name="connsiteX17" fmla="*/ 1476375 w 4257100"/>
                <a:gd name="connsiteY17" fmla="*/ 3171825 h 4199466"/>
                <a:gd name="connsiteX18" fmla="*/ 1114425 w 4257100"/>
                <a:gd name="connsiteY18" fmla="*/ 3019425 h 4199466"/>
                <a:gd name="connsiteX19" fmla="*/ 933450 w 4257100"/>
                <a:gd name="connsiteY19" fmla="*/ 2733675 h 4199466"/>
                <a:gd name="connsiteX20" fmla="*/ 619125 w 4257100"/>
                <a:gd name="connsiteY20" fmla="*/ 2476500 h 4199466"/>
                <a:gd name="connsiteX21" fmla="*/ 447675 w 4257100"/>
                <a:gd name="connsiteY21" fmla="*/ 2571750 h 4199466"/>
                <a:gd name="connsiteX22" fmla="*/ 152400 w 4257100"/>
                <a:gd name="connsiteY22" fmla="*/ 2333625 h 4199466"/>
                <a:gd name="connsiteX23" fmla="*/ 142875 w 4257100"/>
                <a:gd name="connsiteY23" fmla="*/ 2305050 h 4199466"/>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447675 w 4257100"/>
                <a:gd name="connsiteY21" fmla="*/ 2571750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42875 w 4257100"/>
                <a:gd name="connsiteY22"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274847"/>
                <a:gd name="connsiteY0" fmla="*/ 0 h 4250625"/>
                <a:gd name="connsiteX1" fmla="*/ 1190625 w 4274847"/>
                <a:gd name="connsiteY1" fmla="*/ 990600 h 4250625"/>
                <a:gd name="connsiteX2" fmla="*/ 1095375 w 4274847"/>
                <a:gd name="connsiteY2" fmla="*/ 1152525 h 4250625"/>
                <a:gd name="connsiteX3" fmla="*/ 1371600 w 4274847"/>
                <a:gd name="connsiteY3" fmla="*/ 1390650 h 4250625"/>
                <a:gd name="connsiteX4" fmla="*/ 1276350 w 4274847"/>
                <a:gd name="connsiteY4" fmla="*/ 1552575 h 4250625"/>
                <a:gd name="connsiteX5" fmla="*/ 1590675 w 4274847"/>
                <a:gd name="connsiteY5" fmla="*/ 1762125 h 4250625"/>
                <a:gd name="connsiteX6" fmla="*/ 1863090 w 4274847"/>
                <a:gd name="connsiteY6" fmla="*/ 1735455 h 4250625"/>
                <a:gd name="connsiteX7" fmla="*/ 1584960 w 4274847"/>
                <a:gd name="connsiteY7" fmla="*/ 2419350 h 4250625"/>
                <a:gd name="connsiteX8" fmla="*/ 2493645 w 4274847"/>
                <a:gd name="connsiteY8" fmla="*/ 2150745 h 4250625"/>
                <a:gd name="connsiteX9" fmla="*/ 2838450 w 4274847"/>
                <a:gd name="connsiteY9" fmla="*/ 2228850 h 4250625"/>
                <a:gd name="connsiteX10" fmla="*/ 4210050 w 4274847"/>
                <a:gd name="connsiteY10" fmla="*/ 3192780 h 4250625"/>
                <a:gd name="connsiteX11" fmla="*/ 3810000 w 4274847"/>
                <a:gd name="connsiteY11" fmla="*/ 3562350 h 4250625"/>
                <a:gd name="connsiteX12" fmla="*/ 3438525 w 4274847"/>
                <a:gd name="connsiteY12" fmla="*/ 3829050 h 4250625"/>
                <a:gd name="connsiteX13" fmla="*/ 3124200 w 4274847"/>
                <a:gd name="connsiteY13" fmla="*/ 4114800 h 4250625"/>
                <a:gd name="connsiteX14" fmla="*/ 2514600 w 4274847"/>
                <a:gd name="connsiteY14" fmla="*/ 4114800 h 4250625"/>
                <a:gd name="connsiteX15" fmla="*/ 2257425 w 4274847"/>
                <a:gd name="connsiteY15" fmla="*/ 3695700 h 4250625"/>
                <a:gd name="connsiteX16" fmla="*/ 1905000 w 4274847"/>
                <a:gd name="connsiteY16" fmla="*/ 3421380 h 4250625"/>
                <a:gd name="connsiteX17" fmla="*/ 1491615 w 4274847"/>
                <a:gd name="connsiteY17" fmla="*/ 3133725 h 4250625"/>
                <a:gd name="connsiteX18" fmla="*/ 1099185 w 4274847"/>
                <a:gd name="connsiteY18" fmla="*/ 3011805 h 4250625"/>
                <a:gd name="connsiteX19" fmla="*/ 933450 w 4274847"/>
                <a:gd name="connsiteY19" fmla="*/ 2733675 h 4250625"/>
                <a:gd name="connsiteX20" fmla="*/ 666750 w 4274847"/>
                <a:gd name="connsiteY20" fmla="*/ 2543175 h 4250625"/>
                <a:gd name="connsiteX21" fmla="*/ 581025 w 4274847"/>
                <a:gd name="connsiteY21" fmla="*/ 2676525 h 4250625"/>
                <a:gd name="connsiteX22" fmla="*/ 200025 w 4274847"/>
                <a:gd name="connsiteY22" fmla="*/ 2457450 h 4250625"/>
                <a:gd name="connsiteX0" fmla="*/ 0 w 4283478"/>
                <a:gd name="connsiteY0" fmla="*/ 0 h 4250625"/>
                <a:gd name="connsiteX1" fmla="*/ 1190625 w 4283478"/>
                <a:gd name="connsiteY1" fmla="*/ 990600 h 4250625"/>
                <a:gd name="connsiteX2" fmla="*/ 1095375 w 4283478"/>
                <a:gd name="connsiteY2" fmla="*/ 1152525 h 4250625"/>
                <a:gd name="connsiteX3" fmla="*/ 1371600 w 4283478"/>
                <a:gd name="connsiteY3" fmla="*/ 1390650 h 4250625"/>
                <a:gd name="connsiteX4" fmla="*/ 1276350 w 4283478"/>
                <a:gd name="connsiteY4" fmla="*/ 1552575 h 4250625"/>
                <a:gd name="connsiteX5" fmla="*/ 1590675 w 4283478"/>
                <a:gd name="connsiteY5" fmla="*/ 1762125 h 4250625"/>
                <a:gd name="connsiteX6" fmla="*/ 1863090 w 4283478"/>
                <a:gd name="connsiteY6" fmla="*/ 1735455 h 4250625"/>
                <a:gd name="connsiteX7" fmla="*/ 1584960 w 4283478"/>
                <a:gd name="connsiteY7" fmla="*/ 2419350 h 4250625"/>
                <a:gd name="connsiteX8" fmla="*/ 2493645 w 4283478"/>
                <a:gd name="connsiteY8" fmla="*/ 2150745 h 4250625"/>
                <a:gd name="connsiteX9" fmla="*/ 2838450 w 4283478"/>
                <a:gd name="connsiteY9" fmla="*/ 2228850 h 4250625"/>
                <a:gd name="connsiteX10" fmla="*/ 4210050 w 4283478"/>
                <a:gd name="connsiteY10" fmla="*/ 3192780 h 4250625"/>
                <a:gd name="connsiteX11" fmla="*/ 3867150 w 4283478"/>
                <a:gd name="connsiteY11" fmla="*/ 3558540 h 4250625"/>
                <a:gd name="connsiteX12" fmla="*/ 3438525 w 4283478"/>
                <a:gd name="connsiteY12" fmla="*/ 3829050 h 4250625"/>
                <a:gd name="connsiteX13" fmla="*/ 3124200 w 4283478"/>
                <a:gd name="connsiteY13" fmla="*/ 4114800 h 4250625"/>
                <a:gd name="connsiteX14" fmla="*/ 2514600 w 4283478"/>
                <a:gd name="connsiteY14" fmla="*/ 4114800 h 4250625"/>
                <a:gd name="connsiteX15" fmla="*/ 2257425 w 4283478"/>
                <a:gd name="connsiteY15" fmla="*/ 3695700 h 4250625"/>
                <a:gd name="connsiteX16" fmla="*/ 1905000 w 4283478"/>
                <a:gd name="connsiteY16" fmla="*/ 3421380 h 4250625"/>
                <a:gd name="connsiteX17" fmla="*/ 1491615 w 4283478"/>
                <a:gd name="connsiteY17" fmla="*/ 3133725 h 4250625"/>
                <a:gd name="connsiteX18" fmla="*/ 1099185 w 4283478"/>
                <a:gd name="connsiteY18" fmla="*/ 3011805 h 4250625"/>
                <a:gd name="connsiteX19" fmla="*/ 933450 w 4283478"/>
                <a:gd name="connsiteY19" fmla="*/ 2733675 h 4250625"/>
                <a:gd name="connsiteX20" fmla="*/ 666750 w 4283478"/>
                <a:gd name="connsiteY20" fmla="*/ 2543175 h 4250625"/>
                <a:gd name="connsiteX21" fmla="*/ 581025 w 4283478"/>
                <a:gd name="connsiteY21" fmla="*/ 2676525 h 4250625"/>
                <a:gd name="connsiteX22" fmla="*/ 200025 w 4283478"/>
                <a:gd name="connsiteY22" fmla="*/ 2457450 h 4250625"/>
                <a:gd name="connsiteX0" fmla="*/ 0 w 4277041"/>
                <a:gd name="connsiteY0" fmla="*/ 0 h 4250625"/>
                <a:gd name="connsiteX1" fmla="*/ 1190625 w 4277041"/>
                <a:gd name="connsiteY1" fmla="*/ 990600 h 4250625"/>
                <a:gd name="connsiteX2" fmla="*/ 1095375 w 4277041"/>
                <a:gd name="connsiteY2" fmla="*/ 1152525 h 4250625"/>
                <a:gd name="connsiteX3" fmla="*/ 1371600 w 4277041"/>
                <a:gd name="connsiteY3" fmla="*/ 1390650 h 4250625"/>
                <a:gd name="connsiteX4" fmla="*/ 1276350 w 4277041"/>
                <a:gd name="connsiteY4" fmla="*/ 1552575 h 4250625"/>
                <a:gd name="connsiteX5" fmla="*/ 1590675 w 4277041"/>
                <a:gd name="connsiteY5" fmla="*/ 1762125 h 4250625"/>
                <a:gd name="connsiteX6" fmla="*/ 1863090 w 4277041"/>
                <a:gd name="connsiteY6" fmla="*/ 1735455 h 4250625"/>
                <a:gd name="connsiteX7" fmla="*/ 1584960 w 4277041"/>
                <a:gd name="connsiteY7" fmla="*/ 2419350 h 4250625"/>
                <a:gd name="connsiteX8" fmla="*/ 2493645 w 4277041"/>
                <a:gd name="connsiteY8" fmla="*/ 2150745 h 4250625"/>
                <a:gd name="connsiteX9" fmla="*/ 2838450 w 4277041"/>
                <a:gd name="connsiteY9" fmla="*/ 2228850 h 4250625"/>
                <a:gd name="connsiteX10" fmla="*/ 4210050 w 4277041"/>
                <a:gd name="connsiteY10" fmla="*/ 3192780 h 4250625"/>
                <a:gd name="connsiteX11" fmla="*/ 3867150 w 4277041"/>
                <a:gd name="connsiteY11" fmla="*/ 3558540 h 4250625"/>
                <a:gd name="connsiteX12" fmla="*/ 3438525 w 4277041"/>
                <a:gd name="connsiteY12" fmla="*/ 3829050 h 4250625"/>
                <a:gd name="connsiteX13" fmla="*/ 3124200 w 4277041"/>
                <a:gd name="connsiteY13" fmla="*/ 4114800 h 4250625"/>
                <a:gd name="connsiteX14" fmla="*/ 2514600 w 4277041"/>
                <a:gd name="connsiteY14" fmla="*/ 4114800 h 4250625"/>
                <a:gd name="connsiteX15" fmla="*/ 2257425 w 4277041"/>
                <a:gd name="connsiteY15" fmla="*/ 3695700 h 4250625"/>
                <a:gd name="connsiteX16" fmla="*/ 1905000 w 4277041"/>
                <a:gd name="connsiteY16" fmla="*/ 3421380 h 4250625"/>
                <a:gd name="connsiteX17" fmla="*/ 1491615 w 4277041"/>
                <a:gd name="connsiteY17" fmla="*/ 3133725 h 4250625"/>
                <a:gd name="connsiteX18" fmla="*/ 1099185 w 4277041"/>
                <a:gd name="connsiteY18" fmla="*/ 3011805 h 4250625"/>
                <a:gd name="connsiteX19" fmla="*/ 933450 w 4277041"/>
                <a:gd name="connsiteY19" fmla="*/ 2733675 h 4250625"/>
                <a:gd name="connsiteX20" fmla="*/ 666750 w 4277041"/>
                <a:gd name="connsiteY20" fmla="*/ 2543175 h 4250625"/>
                <a:gd name="connsiteX21" fmla="*/ 581025 w 4277041"/>
                <a:gd name="connsiteY21" fmla="*/ 2676525 h 4250625"/>
                <a:gd name="connsiteX22" fmla="*/ 200025 w 4277041"/>
                <a:gd name="connsiteY22" fmla="*/ 2457450 h 4250625"/>
                <a:gd name="connsiteX0" fmla="*/ 0 w 4248076"/>
                <a:gd name="connsiteY0" fmla="*/ 0 h 4250625"/>
                <a:gd name="connsiteX1" fmla="*/ 1190625 w 4248076"/>
                <a:gd name="connsiteY1" fmla="*/ 990600 h 4250625"/>
                <a:gd name="connsiteX2" fmla="*/ 1095375 w 4248076"/>
                <a:gd name="connsiteY2" fmla="*/ 1152525 h 4250625"/>
                <a:gd name="connsiteX3" fmla="*/ 1371600 w 4248076"/>
                <a:gd name="connsiteY3" fmla="*/ 1390650 h 4250625"/>
                <a:gd name="connsiteX4" fmla="*/ 1276350 w 4248076"/>
                <a:gd name="connsiteY4" fmla="*/ 1552575 h 4250625"/>
                <a:gd name="connsiteX5" fmla="*/ 1590675 w 4248076"/>
                <a:gd name="connsiteY5" fmla="*/ 1762125 h 4250625"/>
                <a:gd name="connsiteX6" fmla="*/ 1863090 w 4248076"/>
                <a:gd name="connsiteY6" fmla="*/ 1735455 h 4250625"/>
                <a:gd name="connsiteX7" fmla="*/ 1584960 w 4248076"/>
                <a:gd name="connsiteY7" fmla="*/ 2419350 h 4250625"/>
                <a:gd name="connsiteX8" fmla="*/ 2493645 w 4248076"/>
                <a:gd name="connsiteY8" fmla="*/ 2150745 h 4250625"/>
                <a:gd name="connsiteX9" fmla="*/ 2838450 w 4248076"/>
                <a:gd name="connsiteY9" fmla="*/ 2228850 h 4250625"/>
                <a:gd name="connsiteX10" fmla="*/ 4175760 w 4248076"/>
                <a:gd name="connsiteY10" fmla="*/ 3162300 h 4250625"/>
                <a:gd name="connsiteX11" fmla="*/ 3867150 w 4248076"/>
                <a:gd name="connsiteY11" fmla="*/ 3558540 h 4250625"/>
                <a:gd name="connsiteX12" fmla="*/ 3438525 w 4248076"/>
                <a:gd name="connsiteY12" fmla="*/ 3829050 h 4250625"/>
                <a:gd name="connsiteX13" fmla="*/ 3124200 w 4248076"/>
                <a:gd name="connsiteY13" fmla="*/ 4114800 h 4250625"/>
                <a:gd name="connsiteX14" fmla="*/ 2514600 w 4248076"/>
                <a:gd name="connsiteY14" fmla="*/ 4114800 h 4250625"/>
                <a:gd name="connsiteX15" fmla="*/ 2257425 w 4248076"/>
                <a:gd name="connsiteY15" fmla="*/ 3695700 h 4250625"/>
                <a:gd name="connsiteX16" fmla="*/ 1905000 w 4248076"/>
                <a:gd name="connsiteY16" fmla="*/ 3421380 h 4250625"/>
                <a:gd name="connsiteX17" fmla="*/ 1491615 w 4248076"/>
                <a:gd name="connsiteY17" fmla="*/ 3133725 h 4250625"/>
                <a:gd name="connsiteX18" fmla="*/ 1099185 w 4248076"/>
                <a:gd name="connsiteY18" fmla="*/ 3011805 h 4250625"/>
                <a:gd name="connsiteX19" fmla="*/ 933450 w 4248076"/>
                <a:gd name="connsiteY19" fmla="*/ 2733675 h 4250625"/>
                <a:gd name="connsiteX20" fmla="*/ 666750 w 4248076"/>
                <a:gd name="connsiteY20" fmla="*/ 2543175 h 4250625"/>
                <a:gd name="connsiteX21" fmla="*/ 581025 w 4248076"/>
                <a:gd name="connsiteY21" fmla="*/ 2676525 h 4250625"/>
                <a:gd name="connsiteX22" fmla="*/ 200025 w 4248076"/>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61033"/>
                <a:gd name="connsiteX1" fmla="*/ 1190625 w 4300729"/>
                <a:gd name="connsiteY1" fmla="*/ 990600 h 4261033"/>
                <a:gd name="connsiteX2" fmla="*/ 1095375 w 4300729"/>
                <a:gd name="connsiteY2" fmla="*/ 1152525 h 4261033"/>
                <a:gd name="connsiteX3" fmla="*/ 1371600 w 4300729"/>
                <a:gd name="connsiteY3" fmla="*/ 1390650 h 4261033"/>
                <a:gd name="connsiteX4" fmla="*/ 1276350 w 4300729"/>
                <a:gd name="connsiteY4" fmla="*/ 1552575 h 4261033"/>
                <a:gd name="connsiteX5" fmla="*/ 1590675 w 4300729"/>
                <a:gd name="connsiteY5" fmla="*/ 1762125 h 4261033"/>
                <a:gd name="connsiteX6" fmla="*/ 1863090 w 4300729"/>
                <a:gd name="connsiteY6" fmla="*/ 1735455 h 4261033"/>
                <a:gd name="connsiteX7" fmla="*/ 1584960 w 4300729"/>
                <a:gd name="connsiteY7" fmla="*/ 2419350 h 4261033"/>
                <a:gd name="connsiteX8" fmla="*/ 2493645 w 4300729"/>
                <a:gd name="connsiteY8" fmla="*/ 2150745 h 4261033"/>
                <a:gd name="connsiteX9" fmla="*/ 2838450 w 4300729"/>
                <a:gd name="connsiteY9" fmla="*/ 2228850 h 4261033"/>
                <a:gd name="connsiteX10" fmla="*/ 4175760 w 4300729"/>
                <a:gd name="connsiteY10" fmla="*/ 3162300 h 4261033"/>
                <a:gd name="connsiteX11" fmla="*/ 3867150 w 4300729"/>
                <a:gd name="connsiteY11" fmla="*/ 3558540 h 4261033"/>
                <a:gd name="connsiteX12" fmla="*/ 3499485 w 4300729"/>
                <a:gd name="connsiteY12" fmla="*/ 3825240 h 4261033"/>
                <a:gd name="connsiteX13" fmla="*/ 3124200 w 4300729"/>
                <a:gd name="connsiteY13" fmla="*/ 4114800 h 4261033"/>
                <a:gd name="connsiteX14" fmla="*/ 2514600 w 4300729"/>
                <a:gd name="connsiteY14" fmla="*/ 4114800 h 4261033"/>
                <a:gd name="connsiteX15" fmla="*/ 2257425 w 4300729"/>
                <a:gd name="connsiteY15" fmla="*/ 3695700 h 4261033"/>
                <a:gd name="connsiteX16" fmla="*/ 1905000 w 4300729"/>
                <a:gd name="connsiteY16" fmla="*/ 3421380 h 4261033"/>
                <a:gd name="connsiteX17" fmla="*/ 1491615 w 4300729"/>
                <a:gd name="connsiteY17" fmla="*/ 3133725 h 4261033"/>
                <a:gd name="connsiteX18" fmla="*/ 1099185 w 4300729"/>
                <a:gd name="connsiteY18" fmla="*/ 3011805 h 4261033"/>
                <a:gd name="connsiteX19" fmla="*/ 933450 w 4300729"/>
                <a:gd name="connsiteY19" fmla="*/ 2733675 h 4261033"/>
                <a:gd name="connsiteX20" fmla="*/ 666750 w 4300729"/>
                <a:gd name="connsiteY20" fmla="*/ 2543175 h 4261033"/>
                <a:gd name="connsiteX21" fmla="*/ 581025 w 4300729"/>
                <a:gd name="connsiteY21" fmla="*/ 2676525 h 4261033"/>
                <a:gd name="connsiteX22" fmla="*/ 200025 w 4300729"/>
                <a:gd name="connsiteY22" fmla="*/ 2457450 h 4261033"/>
                <a:gd name="connsiteX0" fmla="*/ 0 w 4300729"/>
                <a:gd name="connsiteY0" fmla="*/ 0 h 4314977"/>
                <a:gd name="connsiteX1" fmla="*/ 1190625 w 4300729"/>
                <a:gd name="connsiteY1" fmla="*/ 990600 h 4314977"/>
                <a:gd name="connsiteX2" fmla="*/ 1095375 w 4300729"/>
                <a:gd name="connsiteY2" fmla="*/ 1152525 h 4314977"/>
                <a:gd name="connsiteX3" fmla="*/ 1371600 w 4300729"/>
                <a:gd name="connsiteY3" fmla="*/ 1390650 h 4314977"/>
                <a:gd name="connsiteX4" fmla="*/ 1276350 w 4300729"/>
                <a:gd name="connsiteY4" fmla="*/ 1552575 h 4314977"/>
                <a:gd name="connsiteX5" fmla="*/ 1590675 w 4300729"/>
                <a:gd name="connsiteY5" fmla="*/ 1762125 h 4314977"/>
                <a:gd name="connsiteX6" fmla="*/ 1863090 w 4300729"/>
                <a:gd name="connsiteY6" fmla="*/ 1735455 h 4314977"/>
                <a:gd name="connsiteX7" fmla="*/ 1584960 w 4300729"/>
                <a:gd name="connsiteY7" fmla="*/ 2419350 h 4314977"/>
                <a:gd name="connsiteX8" fmla="*/ 2493645 w 4300729"/>
                <a:gd name="connsiteY8" fmla="*/ 2150745 h 4314977"/>
                <a:gd name="connsiteX9" fmla="*/ 2838450 w 4300729"/>
                <a:gd name="connsiteY9" fmla="*/ 2228850 h 4314977"/>
                <a:gd name="connsiteX10" fmla="*/ 4175760 w 4300729"/>
                <a:gd name="connsiteY10" fmla="*/ 3162300 h 4314977"/>
                <a:gd name="connsiteX11" fmla="*/ 3867150 w 4300729"/>
                <a:gd name="connsiteY11" fmla="*/ 3558540 h 4314977"/>
                <a:gd name="connsiteX12" fmla="*/ 3499485 w 4300729"/>
                <a:gd name="connsiteY12" fmla="*/ 3825240 h 4314977"/>
                <a:gd name="connsiteX13" fmla="*/ 3124200 w 4300729"/>
                <a:gd name="connsiteY13" fmla="*/ 4114800 h 4314977"/>
                <a:gd name="connsiteX14" fmla="*/ 2514600 w 4300729"/>
                <a:gd name="connsiteY14" fmla="*/ 4114800 h 4314977"/>
                <a:gd name="connsiteX15" fmla="*/ 2257425 w 4300729"/>
                <a:gd name="connsiteY15" fmla="*/ 3695700 h 4314977"/>
                <a:gd name="connsiteX16" fmla="*/ 1905000 w 4300729"/>
                <a:gd name="connsiteY16" fmla="*/ 3421380 h 4314977"/>
                <a:gd name="connsiteX17" fmla="*/ 1491615 w 4300729"/>
                <a:gd name="connsiteY17" fmla="*/ 3133725 h 4314977"/>
                <a:gd name="connsiteX18" fmla="*/ 1099185 w 4300729"/>
                <a:gd name="connsiteY18" fmla="*/ 3011805 h 4314977"/>
                <a:gd name="connsiteX19" fmla="*/ 933450 w 4300729"/>
                <a:gd name="connsiteY19" fmla="*/ 2733675 h 4314977"/>
                <a:gd name="connsiteX20" fmla="*/ 666750 w 4300729"/>
                <a:gd name="connsiteY20" fmla="*/ 2543175 h 4314977"/>
                <a:gd name="connsiteX21" fmla="*/ 581025 w 4300729"/>
                <a:gd name="connsiteY21" fmla="*/ 2676525 h 4314977"/>
                <a:gd name="connsiteX22" fmla="*/ 200025 w 4300729"/>
                <a:gd name="connsiteY22" fmla="*/ 2457450 h 4314977"/>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00729" h="4336841">
                  <a:moveTo>
                    <a:pt x="0" y="0"/>
                  </a:moveTo>
                  <a:lnTo>
                    <a:pt x="1190625" y="990600"/>
                  </a:lnTo>
                  <a:lnTo>
                    <a:pt x="1095375" y="1152525"/>
                  </a:lnTo>
                  <a:lnTo>
                    <a:pt x="1371600" y="1390650"/>
                  </a:lnTo>
                  <a:cubicBezTo>
                    <a:pt x="1343660" y="1424940"/>
                    <a:pt x="1330960" y="1468755"/>
                    <a:pt x="1276350" y="1552575"/>
                  </a:cubicBezTo>
                  <a:lnTo>
                    <a:pt x="1590675" y="1762125"/>
                  </a:lnTo>
                  <a:lnTo>
                    <a:pt x="1863090" y="1735455"/>
                  </a:lnTo>
                  <a:cubicBezTo>
                    <a:pt x="1779905" y="1943100"/>
                    <a:pt x="1500505" y="2352675"/>
                    <a:pt x="1584960" y="2419350"/>
                  </a:cubicBezTo>
                  <a:cubicBezTo>
                    <a:pt x="1848485" y="2598420"/>
                    <a:pt x="2131060" y="2545080"/>
                    <a:pt x="2493645" y="2150745"/>
                  </a:cubicBezTo>
                  <a:cubicBezTo>
                    <a:pt x="2632710" y="2167890"/>
                    <a:pt x="2667000" y="2194560"/>
                    <a:pt x="2838450" y="2228850"/>
                  </a:cubicBezTo>
                  <a:cubicBezTo>
                    <a:pt x="3365500" y="2581275"/>
                    <a:pt x="3705860" y="2830830"/>
                    <a:pt x="4175760" y="3162300"/>
                  </a:cubicBezTo>
                  <a:cubicBezTo>
                    <a:pt x="4492625" y="3402965"/>
                    <a:pt x="4138930" y="3763645"/>
                    <a:pt x="3867150" y="3558540"/>
                  </a:cubicBezTo>
                  <a:cubicBezTo>
                    <a:pt x="4075430" y="3846830"/>
                    <a:pt x="3731260" y="4053205"/>
                    <a:pt x="3499485" y="3825240"/>
                  </a:cubicBezTo>
                  <a:cubicBezTo>
                    <a:pt x="3655695" y="4135755"/>
                    <a:pt x="3339465" y="4251960"/>
                    <a:pt x="3124200" y="4114800"/>
                  </a:cubicBezTo>
                  <a:cubicBezTo>
                    <a:pt x="3195320" y="4331970"/>
                    <a:pt x="2860675" y="4480560"/>
                    <a:pt x="2514600" y="4114800"/>
                  </a:cubicBezTo>
                  <a:cubicBezTo>
                    <a:pt x="2600325" y="3889375"/>
                    <a:pt x="2466975" y="3663950"/>
                    <a:pt x="2257425" y="3695700"/>
                  </a:cubicBezTo>
                  <a:cubicBezTo>
                    <a:pt x="2286000" y="3454400"/>
                    <a:pt x="2052637" y="3331845"/>
                    <a:pt x="1905000" y="3421380"/>
                  </a:cubicBezTo>
                  <a:cubicBezTo>
                    <a:pt x="1963925" y="3231958"/>
                    <a:pt x="1637665" y="3032125"/>
                    <a:pt x="1491615" y="3133725"/>
                  </a:cubicBezTo>
                  <a:cubicBezTo>
                    <a:pt x="1548130" y="2995295"/>
                    <a:pt x="1286510" y="2834005"/>
                    <a:pt x="1099185" y="3011805"/>
                  </a:cubicBezTo>
                  <a:lnTo>
                    <a:pt x="933450" y="2733675"/>
                  </a:lnTo>
                  <a:lnTo>
                    <a:pt x="666750" y="2543175"/>
                  </a:lnTo>
                  <a:lnTo>
                    <a:pt x="581025" y="2676525"/>
                  </a:lnTo>
                  <a:lnTo>
                    <a:pt x="200025" y="2457450"/>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0" name="Freeform 5">
              <a:extLst>
                <a:ext uri="{FF2B5EF4-FFF2-40B4-BE49-F238E27FC236}">
                  <a16:creationId xmlns:a16="http://schemas.microsoft.com/office/drawing/2014/main" xmlns="" id="{0ACC4DC7-AB32-4E54-B7FF-ABCBE0AED07C}"/>
                </a:ext>
              </a:extLst>
            </p:cNvPr>
            <p:cNvSpPr/>
            <p:nvPr/>
          </p:nvSpPr>
          <p:spPr>
            <a:xfrm>
              <a:off x="2979453" y="4301052"/>
              <a:ext cx="1379276" cy="1206796"/>
            </a:xfrm>
            <a:custGeom>
              <a:avLst/>
              <a:gdLst>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57150 w 1381125"/>
                <a:gd name="connsiteY10" fmla="*/ 24765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22479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194310 h 1209675"/>
                <a:gd name="connsiteX0" fmla="*/ 3810 w 1384935"/>
                <a:gd name="connsiteY0" fmla="*/ 228600 h 1209675"/>
                <a:gd name="connsiteX1" fmla="*/ 289560 w 1384935"/>
                <a:gd name="connsiteY1" fmla="*/ 381000 h 1209675"/>
                <a:gd name="connsiteX2" fmla="*/ 584835 w 1384935"/>
                <a:gd name="connsiteY2" fmla="*/ 676275 h 1209675"/>
                <a:gd name="connsiteX3" fmla="*/ 851535 w 1384935"/>
                <a:gd name="connsiteY3" fmla="*/ 952500 h 1209675"/>
                <a:gd name="connsiteX4" fmla="*/ 1261110 w 1384935"/>
                <a:gd name="connsiteY4" fmla="*/ 1209675 h 1209675"/>
                <a:gd name="connsiteX5" fmla="*/ 1384935 w 1384935"/>
                <a:gd name="connsiteY5" fmla="*/ 828675 h 1209675"/>
                <a:gd name="connsiteX6" fmla="*/ 1127760 w 1384935"/>
                <a:gd name="connsiteY6" fmla="*/ 676275 h 1209675"/>
                <a:gd name="connsiteX7" fmla="*/ 842010 w 1384935"/>
                <a:gd name="connsiteY7" fmla="*/ 400050 h 1209675"/>
                <a:gd name="connsiteX8" fmla="*/ 451485 w 1384935"/>
                <a:gd name="connsiteY8" fmla="*/ 219075 h 1209675"/>
                <a:gd name="connsiteX9" fmla="*/ 118110 w 1384935"/>
                <a:gd name="connsiteY9" fmla="*/ 0 h 1209675"/>
                <a:gd name="connsiteX10" fmla="*/ 0 w 1384935"/>
                <a:gd name="connsiteY10" fmla="*/ 23622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106805"/>
                <a:gd name="connsiteX1" fmla="*/ 243840 w 1388745"/>
                <a:gd name="connsiteY1" fmla="*/ 377190 h 1106805"/>
                <a:gd name="connsiteX2" fmla="*/ 588645 w 1388745"/>
                <a:gd name="connsiteY2" fmla="*/ 676275 h 1106805"/>
                <a:gd name="connsiteX3" fmla="*/ 855345 w 1388745"/>
                <a:gd name="connsiteY3" fmla="*/ 952500 h 1106805"/>
                <a:gd name="connsiteX4" fmla="*/ 1268730 w 1388745"/>
                <a:gd name="connsiteY4" fmla="*/ 1106805 h 1106805"/>
                <a:gd name="connsiteX5" fmla="*/ 1388745 w 1388745"/>
                <a:gd name="connsiteY5" fmla="*/ 828675 h 1106805"/>
                <a:gd name="connsiteX6" fmla="*/ 1131570 w 1388745"/>
                <a:gd name="connsiteY6" fmla="*/ 676275 h 1106805"/>
                <a:gd name="connsiteX7" fmla="*/ 845820 w 1388745"/>
                <a:gd name="connsiteY7" fmla="*/ 400050 h 1106805"/>
                <a:gd name="connsiteX8" fmla="*/ 455295 w 1388745"/>
                <a:gd name="connsiteY8" fmla="*/ 219075 h 1106805"/>
                <a:gd name="connsiteX9" fmla="*/ 121920 w 1388745"/>
                <a:gd name="connsiteY9" fmla="*/ 0 h 1106805"/>
                <a:gd name="connsiteX10" fmla="*/ 0 w 1388745"/>
                <a:gd name="connsiteY10" fmla="*/ 201930 h 1106805"/>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76446"/>
                <a:gd name="connsiteY0" fmla="*/ 228600 h 1161688"/>
                <a:gd name="connsiteX1" fmla="*/ 243840 w 1376446"/>
                <a:gd name="connsiteY1" fmla="*/ 377190 h 1161688"/>
                <a:gd name="connsiteX2" fmla="*/ 588645 w 1376446"/>
                <a:gd name="connsiteY2" fmla="*/ 676275 h 1161688"/>
                <a:gd name="connsiteX3" fmla="*/ 855345 w 1376446"/>
                <a:gd name="connsiteY3" fmla="*/ 952500 h 1161688"/>
                <a:gd name="connsiteX4" fmla="*/ 1268730 w 1376446"/>
                <a:gd name="connsiteY4" fmla="*/ 1106805 h 1161688"/>
                <a:gd name="connsiteX5" fmla="*/ 1365885 w 1376446"/>
                <a:gd name="connsiteY5" fmla="*/ 859155 h 1161688"/>
                <a:gd name="connsiteX6" fmla="*/ 1131570 w 1376446"/>
                <a:gd name="connsiteY6" fmla="*/ 676275 h 1161688"/>
                <a:gd name="connsiteX7" fmla="*/ 845820 w 1376446"/>
                <a:gd name="connsiteY7" fmla="*/ 400050 h 1161688"/>
                <a:gd name="connsiteX8" fmla="*/ 455295 w 1376446"/>
                <a:gd name="connsiteY8" fmla="*/ 219075 h 1161688"/>
                <a:gd name="connsiteX9" fmla="*/ 121920 w 1376446"/>
                <a:gd name="connsiteY9" fmla="*/ 0 h 1161688"/>
                <a:gd name="connsiteX10" fmla="*/ 0 w 1376446"/>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51322 h 1184410"/>
                <a:gd name="connsiteX1" fmla="*/ 243840 w 1365973"/>
                <a:gd name="connsiteY1" fmla="*/ 399912 h 1184410"/>
                <a:gd name="connsiteX2" fmla="*/ 588645 w 1365973"/>
                <a:gd name="connsiteY2" fmla="*/ 698997 h 1184410"/>
                <a:gd name="connsiteX3" fmla="*/ 855345 w 1365973"/>
                <a:gd name="connsiteY3" fmla="*/ 975222 h 1184410"/>
                <a:gd name="connsiteX4" fmla="*/ 1268730 w 1365973"/>
                <a:gd name="connsiteY4" fmla="*/ 1129527 h 1184410"/>
                <a:gd name="connsiteX5" fmla="*/ 1365885 w 1365973"/>
                <a:gd name="connsiteY5" fmla="*/ 881877 h 1184410"/>
                <a:gd name="connsiteX6" fmla="*/ 1112520 w 1365973"/>
                <a:gd name="connsiteY6" fmla="*/ 725667 h 1184410"/>
                <a:gd name="connsiteX7" fmla="*/ 704850 w 1365973"/>
                <a:gd name="connsiteY7" fmla="*/ 441822 h 1184410"/>
                <a:gd name="connsiteX8" fmla="*/ 371475 w 1365973"/>
                <a:gd name="connsiteY8" fmla="*/ 199887 h 1184410"/>
                <a:gd name="connsiteX9" fmla="*/ 121920 w 1365973"/>
                <a:gd name="connsiteY9" fmla="*/ 22722 h 1184410"/>
                <a:gd name="connsiteX10" fmla="*/ 0 w 1365973"/>
                <a:gd name="connsiteY10" fmla="*/ 224652 h 1184410"/>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71475 w 1365973"/>
                <a:gd name="connsiteY8" fmla="*/ 212208 h 1196731"/>
                <a:gd name="connsiteX9" fmla="*/ 121920 w 1365973"/>
                <a:gd name="connsiteY9" fmla="*/ 35043 h 1196731"/>
                <a:gd name="connsiteX10" fmla="*/ 0 w 1365973"/>
                <a:gd name="connsiteY10" fmla="*/ 236973 h 1196731"/>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52425 w 1365973"/>
                <a:gd name="connsiteY8" fmla="*/ 212208 h 1196731"/>
                <a:gd name="connsiteX9" fmla="*/ 121920 w 1365973"/>
                <a:gd name="connsiteY9" fmla="*/ 35043 h 1196731"/>
                <a:gd name="connsiteX10" fmla="*/ 0 w 1365973"/>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3069 w 1379042"/>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11" fmla="*/ 1639 w 1379042"/>
                <a:gd name="connsiteY11" fmla="*/ 236973 h 1196731"/>
                <a:gd name="connsiteX0" fmla="*/ 2847 w 1380250"/>
                <a:gd name="connsiteY0" fmla="*/ 236973 h 1196731"/>
                <a:gd name="connsiteX1" fmla="*/ 258117 w 1380250"/>
                <a:gd name="connsiteY1" fmla="*/ 412233 h 1196731"/>
                <a:gd name="connsiteX2" fmla="*/ 602922 w 1380250"/>
                <a:gd name="connsiteY2" fmla="*/ 711318 h 1196731"/>
                <a:gd name="connsiteX3" fmla="*/ 869622 w 1380250"/>
                <a:gd name="connsiteY3" fmla="*/ 987543 h 1196731"/>
                <a:gd name="connsiteX4" fmla="*/ 1283007 w 1380250"/>
                <a:gd name="connsiteY4" fmla="*/ 1141848 h 1196731"/>
                <a:gd name="connsiteX5" fmla="*/ 1380162 w 1380250"/>
                <a:gd name="connsiteY5" fmla="*/ 894198 h 1196731"/>
                <a:gd name="connsiteX6" fmla="*/ 1126797 w 1380250"/>
                <a:gd name="connsiteY6" fmla="*/ 737988 h 1196731"/>
                <a:gd name="connsiteX7" fmla="*/ 719127 w 1380250"/>
                <a:gd name="connsiteY7" fmla="*/ 454143 h 1196731"/>
                <a:gd name="connsiteX8" fmla="*/ 366702 w 1380250"/>
                <a:gd name="connsiteY8" fmla="*/ 212208 h 1196731"/>
                <a:gd name="connsiteX9" fmla="*/ 136197 w 1380250"/>
                <a:gd name="connsiteY9" fmla="*/ 35043 h 1196731"/>
                <a:gd name="connsiteX10" fmla="*/ 2847 w 1380250"/>
                <a:gd name="connsiteY10" fmla="*/ 236973 h 1196731"/>
                <a:gd name="connsiteX0" fmla="*/ 1640 w 1379043"/>
                <a:gd name="connsiteY0" fmla="*/ 236973 h 1196731"/>
                <a:gd name="connsiteX1" fmla="*/ 256910 w 1379043"/>
                <a:gd name="connsiteY1" fmla="*/ 412233 h 1196731"/>
                <a:gd name="connsiteX2" fmla="*/ 601715 w 1379043"/>
                <a:gd name="connsiteY2" fmla="*/ 711318 h 1196731"/>
                <a:gd name="connsiteX3" fmla="*/ 868415 w 1379043"/>
                <a:gd name="connsiteY3" fmla="*/ 987543 h 1196731"/>
                <a:gd name="connsiteX4" fmla="*/ 1281800 w 1379043"/>
                <a:gd name="connsiteY4" fmla="*/ 1141848 h 1196731"/>
                <a:gd name="connsiteX5" fmla="*/ 1378955 w 1379043"/>
                <a:gd name="connsiteY5" fmla="*/ 894198 h 1196731"/>
                <a:gd name="connsiteX6" fmla="*/ 1125590 w 1379043"/>
                <a:gd name="connsiteY6" fmla="*/ 737988 h 1196731"/>
                <a:gd name="connsiteX7" fmla="*/ 717920 w 1379043"/>
                <a:gd name="connsiteY7" fmla="*/ 454143 h 1196731"/>
                <a:gd name="connsiteX8" fmla="*/ 365495 w 1379043"/>
                <a:gd name="connsiteY8" fmla="*/ 212208 h 1196731"/>
                <a:gd name="connsiteX9" fmla="*/ 134990 w 1379043"/>
                <a:gd name="connsiteY9" fmla="*/ 35043 h 1196731"/>
                <a:gd name="connsiteX10" fmla="*/ 1640 w 1379043"/>
                <a:gd name="connsiteY10" fmla="*/ 236973 h 1196731"/>
                <a:gd name="connsiteX0" fmla="*/ 17 w 1377420"/>
                <a:gd name="connsiteY0" fmla="*/ 236973 h 1196731"/>
                <a:gd name="connsiteX1" fmla="*/ 255287 w 1377420"/>
                <a:gd name="connsiteY1" fmla="*/ 412233 h 1196731"/>
                <a:gd name="connsiteX2" fmla="*/ 600092 w 1377420"/>
                <a:gd name="connsiteY2" fmla="*/ 711318 h 1196731"/>
                <a:gd name="connsiteX3" fmla="*/ 866792 w 1377420"/>
                <a:gd name="connsiteY3" fmla="*/ 987543 h 1196731"/>
                <a:gd name="connsiteX4" fmla="*/ 1280177 w 1377420"/>
                <a:gd name="connsiteY4" fmla="*/ 1141848 h 1196731"/>
                <a:gd name="connsiteX5" fmla="*/ 1377332 w 1377420"/>
                <a:gd name="connsiteY5" fmla="*/ 894198 h 1196731"/>
                <a:gd name="connsiteX6" fmla="*/ 1123967 w 1377420"/>
                <a:gd name="connsiteY6" fmla="*/ 737988 h 1196731"/>
                <a:gd name="connsiteX7" fmla="*/ 716297 w 1377420"/>
                <a:gd name="connsiteY7" fmla="*/ 454143 h 1196731"/>
                <a:gd name="connsiteX8" fmla="*/ 363872 w 1377420"/>
                <a:gd name="connsiteY8" fmla="*/ 212208 h 1196731"/>
                <a:gd name="connsiteX9" fmla="*/ 133367 w 1377420"/>
                <a:gd name="connsiteY9" fmla="*/ 35043 h 1196731"/>
                <a:gd name="connsiteX10" fmla="*/ 17 w 1377420"/>
                <a:gd name="connsiteY10" fmla="*/ 236973 h 1196731"/>
                <a:gd name="connsiteX0" fmla="*/ 3783 w 1381186"/>
                <a:gd name="connsiteY0" fmla="*/ 236973 h 1196731"/>
                <a:gd name="connsiteX1" fmla="*/ 259053 w 1381186"/>
                <a:gd name="connsiteY1" fmla="*/ 412233 h 1196731"/>
                <a:gd name="connsiteX2" fmla="*/ 603858 w 1381186"/>
                <a:gd name="connsiteY2" fmla="*/ 711318 h 1196731"/>
                <a:gd name="connsiteX3" fmla="*/ 870558 w 1381186"/>
                <a:gd name="connsiteY3" fmla="*/ 987543 h 1196731"/>
                <a:gd name="connsiteX4" fmla="*/ 1283943 w 1381186"/>
                <a:gd name="connsiteY4" fmla="*/ 1141848 h 1196731"/>
                <a:gd name="connsiteX5" fmla="*/ 1381098 w 1381186"/>
                <a:gd name="connsiteY5" fmla="*/ 894198 h 1196731"/>
                <a:gd name="connsiteX6" fmla="*/ 1127733 w 1381186"/>
                <a:gd name="connsiteY6" fmla="*/ 737988 h 1196731"/>
                <a:gd name="connsiteX7" fmla="*/ 720063 w 1381186"/>
                <a:gd name="connsiteY7" fmla="*/ 454143 h 1196731"/>
                <a:gd name="connsiteX8" fmla="*/ 367638 w 1381186"/>
                <a:gd name="connsiteY8" fmla="*/ 212208 h 1196731"/>
                <a:gd name="connsiteX9" fmla="*/ 137133 w 1381186"/>
                <a:gd name="connsiteY9" fmla="*/ 35043 h 1196731"/>
                <a:gd name="connsiteX10" fmla="*/ 3783 w 1381186"/>
                <a:gd name="connsiteY10" fmla="*/ 236973 h 1196731"/>
                <a:gd name="connsiteX0" fmla="*/ 4467 w 1381870"/>
                <a:gd name="connsiteY0" fmla="*/ 236973 h 1196731"/>
                <a:gd name="connsiteX1" fmla="*/ 259737 w 1381870"/>
                <a:gd name="connsiteY1" fmla="*/ 412233 h 1196731"/>
                <a:gd name="connsiteX2" fmla="*/ 604542 w 1381870"/>
                <a:gd name="connsiteY2" fmla="*/ 711318 h 1196731"/>
                <a:gd name="connsiteX3" fmla="*/ 871242 w 1381870"/>
                <a:gd name="connsiteY3" fmla="*/ 987543 h 1196731"/>
                <a:gd name="connsiteX4" fmla="*/ 1284627 w 1381870"/>
                <a:gd name="connsiteY4" fmla="*/ 1141848 h 1196731"/>
                <a:gd name="connsiteX5" fmla="*/ 1381782 w 1381870"/>
                <a:gd name="connsiteY5" fmla="*/ 894198 h 1196731"/>
                <a:gd name="connsiteX6" fmla="*/ 1128417 w 1381870"/>
                <a:gd name="connsiteY6" fmla="*/ 737988 h 1196731"/>
                <a:gd name="connsiteX7" fmla="*/ 720747 w 1381870"/>
                <a:gd name="connsiteY7" fmla="*/ 454143 h 1196731"/>
                <a:gd name="connsiteX8" fmla="*/ 368322 w 1381870"/>
                <a:gd name="connsiteY8" fmla="*/ 212208 h 1196731"/>
                <a:gd name="connsiteX9" fmla="*/ 137817 w 1381870"/>
                <a:gd name="connsiteY9" fmla="*/ 35043 h 1196731"/>
                <a:gd name="connsiteX10" fmla="*/ 4467 w 1381870"/>
                <a:gd name="connsiteY10" fmla="*/ 236973 h 1196731"/>
                <a:gd name="connsiteX0" fmla="*/ 4467 w 1381870"/>
                <a:gd name="connsiteY0" fmla="*/ 217026 h 1176784"/>
                <a:gd name="connsiteX1" fmla="*/ 259737 w 1381870"/>
                <a:gd name="connsiteY1" fmla="*/ 392286 h 1176784"/>
                <a:gd name="connsiteX2" fmla="*/ 604542 w 1381870"/>
                <a:gd name="connsiteY2" fmla="*/ 691371 h 1176784"/>
                <a:gd name="connsiteX3" fmla="*/ 871242 w 1381870"/>
                <a:gd name="connsiteY3" fmla="*/ 967596 h 1176784"/>
                <a:gd name="connsiteX4" fmla="*/ 1284627 w 1381870"/>
                <a:gd name="connsiteY4" fmla="*/ 1121901 h 1176784"/>
                <a:gd name="connsiteX5" fmla="*/ 1381782 w 1381870"/>
                <a:gd name="connsiteY5" fmla="*/ 874251 h 1176784"/>
                <a:gd name="connsiteX6" fmla="*/ 1128417 w 1381870"/>
                <a:gd name="connsiteY6" fmla="*/ 718041 h 1176784"/>
                <a:gd name="connsiteX7" fmla="*/ 720747 w 1381870"/>
                <a:gd name="connsiteY7" fmla="*/ 434196 h 1176784"/>
                <a:gd name="connsiteX8" fmla="*/ 368322 w 1381870"/>
                <a:gd name="connsiteY8" fmla="*/ 192261 h 1176784"/>
                <a:gd name="connsiteX9" fmla="*/ 137817 w 1381870"/>
                <a:gd name="connsiteY9" fmla="*/ 15096 h 1176784"/>
                <a:gd name="connsiteX10" fmla="*/ 4467 w 1381870"/>
                <a:gd name="connsiteY10" fmla="*/ 217026 h 1176784"/>
                <a:gd name="connsiteX0" fmla="*/ 4825 w 1382228"/>
                <a:gd name="connsiteY0" fmla="*/ 236461 h 1196219"/>
                <a:gd name="connsiteX1" fmla="*/ 260095 w 1382228"/>
                <a:gd name="connsiteY1" fmla="*/ 411721 h 1196219"/>
                <a:gd name="connsiteX2" fmla="*/ 604900 w 1382228"/>
                <a:gd name="connsiteY2" fmla="*/ 710806 h 1196219"/>
                <a:gd name="connsiteX3" fmla="*/ 871600 w 1382228"/>
                <a:gd name="connsiteY3" fmla="*/ 987031 h 1196219"/>
                <a:gd name="connsiteX4" fmla="*/ 1284985 w 1382228"/>
                <a:gd name="connsiteY4" fmla="*/ 1141336 h 1196219"/>
                <a:gd name="connsiteX5" fmla="*/ 1382140 w 1382228"/>
                <a:gd name="connsiteY5" fmla="*/ 893686 h 1196219"/>
                <a:gd name="connsiteX6" fmla="*/ 1128775 w 1382228"/>
                <a:gd name="connsiteY6" fmla="*/ 737476 h 1196219"/>
                <a:gd name="connsiteX7" fmla="*/ 721105 w 1382228"/>
                <a:gd name="connsiteY7" fmla="*/ 453631 h 1196219"/>
                <a:gd name="connsiteX8" fmla="*/ 368680 w 1382228"/>
                <a:gd name="connsiteY8" fmla="*/ 211696 h 1196219"/>
                <a:gd name="connsiteX9" fmla="*/ 130555 w 1382228"/>
                <a:gd name="connsiteY9" fmla="*/ 11671 h 1196219"/>
                <a:gd name="connsiteX10" fmla="*/ 4825 w 1382228"/>
                <a:gd name="connsiteY10" fmla="*/ 236461 h 1196219"/>
                <a:gd name="connsiteX0" fmla="*/ 5218 w 1382621"/>
                <a:gd name="connsiteY0" fmla="*/ 236461 h 1196219"/>
                <a:gd name="connsiteX1" fmla="*/ 260488 w 1382621"/>
                <a:gd name="connsiteY1" fmla="*/ 411721 h 1196219"/>
                <a:gd name="connsiteX2" fmla="*/ 605293 w 1382621"/>
                <a:gd name="connsiteY2" fmla="*/ 710806 h 1196219"/>
                <a:gd name="connsiteX3" fmla="*/ 871993 w 1382621"/>
                <a:gd name="connsiteY3" fmla="*/ 987031 h 1196219"/>
                <a:gd name="connsiteX4" fmla="*/ 1285378 w 1382621"/>
                <a:gd name="connsiteY4" fmla="*/ 1141336 h 1196219"/>
                <a:gd name="connsiteX5" fmla="*/ 1382533 w 1382621"/>
                <a:gd name="connsiteY5" fmla="*/ 893686 h 1196219"/>
                <a:gd name="connsiteX6" fmla="*/ 1129168 w 1382621"/>
                <a:gd name="connsiteY6" fmla="*/ 737476 h 1196219"/>
                <a:gd name="connsiteX7" fmla="*/ 721498 w 1382621"/>
                <a:gd name="connsiteY7" fmla="*/ 453631 h 1196219"/>
                <a:gd name="connsiteX8" fmla="*/ 369073 w 1382621"/>
                <a:gd name="connsiteY8" fmla="*/ 211696 h 1196219"/>
                <a:gd name="connsiteX9" fmla="*/ 130948 w 1382621"/>
                <a:gd name="connsiteY9" fmla="*/ 11671 h 1196219"/>
                <a:gd name="connsiteX10" fmla="*/ 5218 w 1382621"/>
                <a:gd name="connsiteY10" fmla="*/ 236461 h 1196219"/>
                <a:gd name="connsiteX0" fmla="*/ 5218 w 1382621"/>
                <a:gd name="connsiteY0" fmla="*/ 244278 h 1204036"/>
                <a:gd name="connsiteX1" fmla="*/ 260488 w 1382621"/>
                <a:gd name="connsiteY1" fmla="*/ 419538 h 1204036"/>
                <a:gd name="connsiteX2" fmla="*/ 605293 w 1382621"/>
                <a:gd name="connsiteY2" fmla="*/ 718623 h 1204036"/>
                <a:gd name="connsiteX3" fmla="*/ 871993 w 1382621"/>
                <a:gd name="connsiteY3" fmla="*/ 994848 h 1204036"/>
                <a:gd name="connsiteX4" fmla="*/ 1285378 w 1382621"/>
                <a:gd name="connsiteY4" fmla="*/ 1149153 h 1204036"/>
                <a:gd name="connsiteX5" fmla="*/ 1382533 w 1382621"/>
                <a:gd name="connsiteY5" fmla="*/ 901503 h 1204036"/>
                <a:gd name="connsiteX6" fmla="*/ 1129168 w 1382621"/>
                <a:gd name="connsiteY6" fmla="*/ 745293 h 1204036"/>
                <a:gd name="connsiteX7" fmla="*/ 721498 w 1382621"/>
                <a:gd name="connsiteY7" fmla="*/ 461448 h 1204036"/>
                <a:gd name="connsiteX8" fmla="*/ 369073 w 1382621"/>
                <a:gd name="connsiteY8" fmla="*/ 219513 h 1204036"/>
                <a:gd name="connsiteX9" fmla="*/ 130948 w 1382621"/>
                <a:gd name="connsiteY9" fmla="*/ 19488 h 1204036"/>
                <a:gd name="connsiteX10" fmla="*/ 5218 w 1382621"/>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86864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91055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276" h="1206796">
                  <a:moveTo>
                    <a:pt x="1873" y="244278"/>
                  </a:moveTo>
                  <a:cubicBezTo>
                    <a:pt x="13303" y="348418"/>
                    <a:pt x="78073" y="441128"/>
                    <a:pt x="257143" y="419538"/>
                  </a:cubicBezTo>
                  <a:cubicBezTo>
                    <a:pt x="234918" y="564953"/>
                    <a:pt x="376523" y="782758"/>
                    <a:pt x="601948" y="718623"/>
                  </a:cubicBezTo>
                  <a:cubicBezTo>
                    <a:pt x="530828" y="947858"/>
                    <a:pt x="787368" y="1085653"/>
                    <a:pt x="910558" y="994848"/>
                  </a:cubicBezTo>
                  <a:cubicBezTo>
                    <a:pt x="917543" y="1160583"/>
                    <a:pt x="1065498" y="1284408"/>
                    <a:pt x="1282033" y="1149153"/>
                  </a:cubicBezTo>
                  <a:cubicBezTo>
                    <a:pt x="1352518" y="1094543"/>
                    <a:pt x="1381093" y="1009453"/>
                    <a:pt x="1379188" y="928173"/>
                  </a:cubicBezTo>
                  <a:cubicBezTo>
                    <a:pt x="1381093" y="869753"/>
                    <a:pt x="1291558" y="727513"/>
                    <a:pt x="1125823" y="745293"/>
                  </a:cubicBezTo>
                  <a:cubicBezTo>
                    <a:pt x="1156303" y="513518"/>
                    <a:pt x="939133" y="399853"/>
                    <a:pt x="779113" y="484308"/>
                  </a:cubicBezTo>
                  <a:cubicBezTo>
                    <a:pt x="833088" y="333813"/>
                    <a:pt x="574643" y="57588"/>
                    <a:pt x="365728" y="219513"/>
                  </a:cubicBezTo>
                  <a:cubicBezTo>
                    <a:pt x="414623" y="16948"/>
                    <a:pt x="193008" y="-33217"/>
                    <a:pt x="127603" y="19488"/>
                  </a:cubicBezTo>
                  <a:cubicBezTo>
                    <a:pt x="82201" y="42666"/>
                    <a:pt x="-14637" y="116643"/>
                    <a:pt x="1873" y="244278"/>
                  </a:cubicBezTo>
                  <a:close/>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sp>
        <p:nvSpPr>
          <p:cNvPr id="31" name="Oval 30">
            <a:extLst>
              <a:ext uri="{FF2B5EF4-FFF2-40B4-BE49-F238E27FC236}">
                <a16:creationId xmlns:a16="http://schemas.microsoft.com/office/drawing/2014/main" xmlns="" id="{12E41B6F-1030-4813-8F0D-319FC9F31C44}"/>
              </a:ext>
            </a:extLst>
          </p:cNvPr>
          <p:cNvSpPr/>
          <p:nvPr/>
        </p:nvSpPr>
        <p:spPr>
          <a:xfrm>
            <a:off x="5508578" y="3032956"/>
            <a:ext cx="828092" cy="828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xmlns="" id="{CEE6E9BB-07C7-4550-B3FC-78A1BC3CBF1B}"/>
              </a:ext>
            </a:extLst>
          </p:cNvPr>
          <p:cNvSpPr/>
          <p:nvPr/>
        </p:nvSpPr>
        <p:spPr>
          <a:xfrm>
            <a:off x="2793103" y="3725353"/>
            <a:ext cx="828092" cy="828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xmlns="" id="{D6699126-10DC-4C4C-A328-AD9EF92B4C8B}"/>
              </a:ext>
            </a:extLst>
          </p:cNvPr>
          <p:cNvSpPr/>
          <p:nvPr/>
        </p:nvSpPr>
        <p:spPr>
          <a:xfrm>
            <a:off x="4799856" y="5259939"/>
            <a:ext cx="828092" cy="828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xmlns="" id="{54305519-CF94-4073-AC6F-8E35010F8236}"/>
              </a:ext>
            </a:extLst>
          </p:cNvPr>
          <p:cNvSpPr txBox="1"/>
          <p:nvPr/>
        </p:nvSpPr>
        <p:spPr>
          <a:xfrm>
            <a:off x="4753139" y="2830388"/>
            <a:ext cx="960339" cy="769441"/>
          </a:xfrm>
          <a:prstGeom prst="rect">
            <a:avLst/>
          </a:prstGeom>
          <a:noFill/>
        </p:spPr>
        <p:txBody>
          <a:bodyPr wrap="square" rtlCol="0">
            <a:spAutoFit/>
          </a:bodyPr>
          <a:lstStyle/>
          <a:p>
            <a:pPr algn="ctr"/>
            <a:r>
              <a:rPr lang="en-US" altLang="ko-KR" sz="4400" b="1" dirty="0" smtClean="0">
                <a:ln w="12700">
                  <a:solidFill>
                    <a:schemeClr val="bg1"/>
                  </a:solidFill>
                </a:ln>
                <a:solidFill>
                  <a:srgbClr val="002060"/>
                </a:solidFill>
                <a:latin typeface="Arial" pitchFamily="34" charset="0"/>
                <a:cs typeface="Arial" pitchFamily="34" charset="0"/>
              </a:rPr>
              <a:t>04</a:t>
            </a:r>
            <a:endParaRPr lang="ko-KR" altLang="en-US" sz="4400" b="1" dirty="0">
              <a:ln w="12700">
                <a:solidFill>
                  <a:schemeClr val="bg1"/>
                </a:solidFill>
              </a:ln>
              <a:solidFill>
                <a:srgbClr val="002060"/>
              </a:solidFill>
              <a:latin typeface="Arial" pitchFamily="34" charset="0"/>
              <a:cs typeface="Arial" pitchFamily="34" charset="0"/>
            </a:endParaRPr>
          </a:p>
        </p:txBody>
      </p:sp>
      <p:grpSp>
        <p:nvGrpSpPr>
          <p:cNvPr id="4" name="Group 34">
            <a:extLst>
              <a:ext uri="{FF2B5EF4-FFF2-40B4-BE49-F238E27FC236}">
                <a16:creationId xmlns:a16="http://schemas.microsoft.com/office/drawing/2014/main" xmlns="" id="{518B41B4-CE16-414A-9465-02782372731C}"/>
              </a:ext>
            </a:extLst>
          </p:cNvPr>
          <p:cNvGrpSpPr/>
          <p:nvPr/>
        </p:nvGrpSpPr>
        <p:grpSpPr>
          <a:xfrm>
            <a:off x="3240974" y="1097043"/>
            <a:ext cx="4060158" cy="1951440"/>
            <a:chOff x="2551705" y="4170772"/>
            <a:chExt cx="3022028" cy="1511248"/>
          </a:xfrm>
        </p:grpSpPr>
        <p:sp>
          <p:nvSpPr>
            <p:cNvPr id="36" name="TextBox 35">
              <a:extLst>
                <a:ext uri="{FF2B5EF4-FFF2-40B4-BE49-F238E27FC236}">
                  <a16:creationId xmlns:a16="http://schemas.microsoft.com/office/drawing/2014/main" xmlns="" id="{837C0E5A-1352-469D-880D-98C69DCA6318}"/>
                </a:ext>
              </a:extLst>
            </p:cNvPr>
            <p:cNvSpPr txBox="1"/>
            <p:nvPr/>
          </p:nvSpPr>
          <p:spPr>
            <a:xfrm>
              <a:off x="2551706" y="4466433"/>
              <a:ext cx="3022027" cy="1215587"/>
            </a:xfrm>
            <a:prstGeom prst="rect">
              <a:avLst/>
            </a:prstGeom>
            <a:noFill/>
          </p:spPr>
          <p:txBody>
            <a:bodyPr wrap="square" rtlCol="0">
              <a:spAutoFit/>
            </a:bodyPr>
            <a:lstStyle/>
            <a:p>
              <a:pPr algn="just"/>
              <a:r>
                <a:rPr lang="en-US" sz="1600" dirty="0" smtClean="0">
                  <a:latin typeface="Palatino Linotype" pitchFamily="18" charset="0"/>
                </a:rPr>
                <a:t>Differences in practice among IB &amp; F even in one jurisdiction poses a problem of consumers lack of confidence. Examples in Tanzania;-</a:t>
              </a:r>
            </a:p>
            <a:p>
              <a:pPr algn="just">
                <a:buFont typeface="Wingdings" pitchFamily="2" charset="2"/>
                <a:buChar char="q"/>
              </a:pPr>
              <a:r>
                <a:rPr lang="en-US" altLang="ko-KR" sz="1600" dirty="0" smtClean="0">
                  <a:solidFill>
                    <a:schemeClr val="tx1">
                      <a:lumMod val="75000"/>
                      <a:lumOff val="25000"/>
                    </a:schemeClr>
                  </a:solidFill>
                  <a:latin typeface="Palatino Linotype" pitchFamily="18" charset="0"/>
                  <a:cs typeface="Arial" pitchFamily="34" charset="0"/>
                </a:rPr>
                <a:t> </a:t>
              </a:r>
              <a:r>
                <a:rPr lang="en-US" altLang="ko-KR" sz="1600" b="1" dirty="0" smtClean="0">
                  <a:solidFill>
                    <a:schemeClr val="tx1">
                      <a:lumMod val="75000"/>
                      <a:lumOff val="25000"/>
                    </a:schemeClr>
                  </a:solidFill>
                  <a:latin typeface="Palatino Linotype" pitchFamily="18" charset="0"/>
                  <a:cs typeface="Arial" pitchFamily="34" charset="0"/>
                </a:rPr>
                <a:t>Murabaha financing </a:t>
              </a:r>
            </a:p>
            <a:p>
              <a:pPr algn="just">
                <a:buFont typeface="Wingdings" pitchFamily="2" charset="2"/>
                <a:buChar char="q"/>
              </a:pPr>
              <a:r>
                <a:rPr lang="en-US" altLang="ko-KR" sz="1600" dirty="0" smtClean="0">
                  <a:solidFill>
                    <a:schemeClr val="tx1">
                      <a:lumMod val="75000"/>
                      <a:lumOff val="25000"/>
                    </a:schemeClr>
                  </a:solidFill>
                  <a:latin typeface="Palatino Linotype" pitchFamily="18" charset="0"/>
                  <a:cs typeface="Arial" pitchFamily="34" charset="0"/>
                </a:rPr>
                <a:t> </a:t>
              </a:r>
              <a:r>
                <a:rPr lang="en-US" altLang="ko-KR" sz="1600" b="1" dirty="0" smtClean="0">
                  <a:solidFill>
                    <a:schemeClr val="tx1">
                      <a:lumMod val="75000"/>
                      <a:lumOff val="25000"/>
                    </a:schemeClr>
                  </a:solidFill>
                  <a:latin typeface="Palatino Linotype" pitchFamily="18" charset="0"/>
                  <a:cs typeface="Arial" pitchFamily="34" charset="0"/>
                </a:rPr>
                <a:t>Disclosure of bank reports</a:t>
              </a:r>
              <a:endParaRPr lang="ko-KR" altLang="en-US" sz="1600" b="1" dirty="0">
                <a:solidFill>
                  <a:schemeClr val="tx1">
                    <a:lumMod val="75000"/>
                    <a:lumOff val="25000"/>
                  </a:schemeClr>
                </a:solidFill>
                <a:latin typeface="Palatino Linotype" pitchFamily="18" charset="0"/>
                <a:cs typeface="Arial" pitchFamily="34" charset="0"/>
              </a:endParaRPr>
            </a:p>
          </p:txBody>
        </p:sp>
        <p:sp>
          <p:nvSpPr>
            <p:cNvPr id="37" name="TextBox 36">
              <a:extLst>
                <a:ext uri="{FF2B5EF4-FFF2-40B4-BE49-F238E27FC236}">
                  <a16:creationId xmlns:a16="http://schemas.microsoft.com/office/drawing/2014/main" xmlns="" id="{2283D18F-C03F-4C7D-BBF1-7B8CC7B92C63}"/>
                </a:ext>
              </a:extLst>
            </p:cNvPr>
            <p:cNvSpPr txBox="1"/>
            <p:nvPr/>
          </p:nvSpPr>
          <p:spPr>
            <a:xfrm>
              <a:off x="2551705" y="4170772"/>
              <a:ext cx="3022028" cy="309856"/>
            </a:xfrm>
            <a:prstGeom prst="rect">
              <a:avLst/>
            </a:prstGeom>
            <a:noFill/>
          </p:spPr>
          <p:txBody>
            <a:bodyPr wrap="square" rtlCol="0">
              <a:spAutoFit/>
            </a:bodyPr>
            <a:lstStyle/>
            <a:p>
              <a:pPr algn="ctr"/>
              <a:r>
                <a:rPr lang="en-US" sz="2000" b="1" dirty="0" smtClean="0">
                  <a:solidFill>
                    <a:srgbClr val="002060"/>
                  </a:solidFill>
                  <a:latin typeface="Palatino Linotype" pitchFamily="18" charset="0"/>
                </a:rPr>
                <a:t>Differences in Practices</a:t>
              </a:r>
              <a:endParaRPr lang="ko-KR" altLang="en-US" sz="2000" b="1" dirty="0">
                <a:solidFill>
                  <a:srgbClr val="002060"/>
                </a:solidFill>
                <a:latin typeface="Palatino Linotype" pitchFamily="18" charset="0"/>
                <a:cs typeface="Arial" pitchFamily="34" charset="0"/>
              </a:endParaRPr>
            </a:p>
          </p:txBody>
        </p:sp>
      </p:grpSp>
      <p:grpSp>
        <p:nvGrpSpPr>
          <p:cNvPr id="5" name="Group 37">
            <a:extLst>
              <a:ext uri="{FF2B5EF4-FFF2-40B4-BE49-F238E27FC236}">
                <a16:creationId xmlns:a16="http://schemas.microsoft.com/office/drawing/2014/main" xmlns="" id="{74E4F9E7-99BC-4406-A83B-02CE12F80B7C}"/>
              </a:ext>
            </a:extLst>
          </p:cNvPr>
          <p:cNvGrpSpPr/>
          <p:nvPr/>
        </p:nvGrpSpPr>
        <p:grpSpPr>
          <a:xfrm>
            <a:off x="309489" y="4558957"/>
            <a:ext cx="3488788" cy="1716311"/>
            <a:chOff x="2536114" y="4283314"/>
            <a:chExt cx="2357002" cy="1716311"/>
          </a:xfrm>
        </p:grpSpPr>
        <p:sp>
          <p:nvSpPr>
            <p:cNvPr id="39" name="TextBox 38">
              <a:extLst>
                <a:ext uri="{FF2B5EF4-FFF2-40B4-BE49-F238E27FC236}">
                  <a16:creationId xmlns:a16="http://schemas.microsoft.com/office/drawing/2014/main" xmlns="" id="{1944F676-145D-448A-96C7-D11A3FD4B504}"/>
                </a:ext>
              </a:extLst>
            </p:cNvPr>
            <p:cNvSpPr txBox="1"/>
            <p:nvPr/>
          </p:nvSpPr>
          <p:spPr>
            <a:xfrm>
              <a:off x="2536114" y="4676186"/>
              <a:ext cx="2357002" cy="1323439"/>
            </a:xfrm>
            <a:prstGeom prst="rect">
              <a:avLst/>
            </a:prstGeom>
            <a:noFill/>
          </p:spPr>
          <p:txBody>
            <a:bodyPr wrap="square" rtlCol="0">
              <a:spAutoFit/>
            </a:bodyPr>
            <a:lstStyle/>
            <a:p>
              <a:pPr algn="just"/>
              <a:r>
                <a:rPr lang="en-US" sz="1600" dirty="0" smtClean="0">
                  <a:latin typeface="Palatino Linotype" pitchFamily="18" charset="0"/>
                </a:rPr>
                <a:t>Sukuk can help close the funding gap for infrastructure, and an increasing share of issuance has been in this area- Short and long term liquidity needs of IB &amp; F</a:t>
              </a:r>
              <a:endParaRPr lang="ko-KR" altLang="en-US" sz="1600" dirty="0">
                <a:solidFill>
                  <a:schemeClr val="tx1">
                    <a:lumMod val="65000"/>
                    <a:lumOff val="35000"/>
                  </a:schemeClr>
                </a:solidFill>
                <a:latin typeface="Palatino Linotype" pitchFamily="18" charset="0"/>
                <a:cs typeface="Arial" pitchFamily="34" charset="0"/>
              </a:endParaRPr>
            </a:p>
          </p:txBody>
        </p:sp>
        <p:sp>
          <p:nvSpPr>
            <p:cNvPr id="40" name="TextBox 39">
              <a:extLst>
                <a:ext uri="{FF2B5EF4-FFF2-40B4-BE49-F238E27FC236}">
                  <a16:creationId xmlns:a16="http://schemas.microsoft.com/office/drawing/2014/main" xmlns="" id="{EE04A4B3-32D9-458C-BE47-9B682687EDD6}"/>
                </a:ext>
              </a:extLst>
            </p:cNvPr>
            <p:cNvSpPr txBox="1"/>
            <p:nvPr/>
          </p:nvSpPr>
          <p:spPr>
            <a:xfrm>
              <a:off x="2551705" y="4283314"/>
              <a:ext cx="2336966" cy="338554"/>
            </a:xfrm>
            <a:prstGeom prst="rect">
              <a:avLst/>
            </a:prstGeom>
            <a:noFill/>
          </p:spPr>
          <p:txBody>
            <a:bodyPr wrap="square" rtlCol="0">
              <a:spAutoFit/>
            </a:bodyPr>
            <a:lstStyle/>
            <a:p>
              <a:r>
                <a:rPr lang="en-US" sz="1600" b="1" dirty="0" smtClean="0">
                  <a:solidFill>
                    <a:srgbClr val="002060"/>
                  </a:solidFill>
                  <a:latin typeface="Palatino Linotype" pitchFamily="18" charset="0"/>
                </a:rPr>
                <a:t>Sukuk and Its Securitization</a:t>
              </a:r>
              <a:endParaRPr lang="ko-KR" altLang="en-US" sz="1600" b="1" dirty="0">
                <a:solidFill>
                  <a:srgbClr val="002060"/>
                </a:solidFill>
                <a:latin typeface="Palatino Linotype" pitchFamily="18" charset="0"/>
                <a:cs typeface="Arial" pitchFamily="34" charset="0"/>
              </a:endParaRPr>
            </a:p>
          </p:txBody>
        </p:sp>
      </p:grpSp>
      <p:sp>
        <p:nvSpPr>
          <p:cNvPr id="41" name="TextBox 40">
            <a:extLst>
              <a:ext uri="{FF2B5EF4-FFF2-40B4-BE49-F238E27FC236}">
                <a16:creationId xmlns:a16="http://schemas.microsoft.com/office/drawing/2014/main" xmlns="" id="{C50E24A4-1921-4776-8154-9F29C65911EF}"/>
              </a:ext>
            </a:extLst>
          </p:cNvPr>
          <p:cNvSpPr txBox="1"/>
          <p:nvPr/>
        </p:nvSpPr>
        <p:spPr>
          <a:xfrm>
            <a:off x="1936673" y="3768747"/>
            <a:ext cx="960339" cy="769441"/>
          </a:xfrm>
          <a:prstGeom prst="rect">
            <a:avLst/>
          </a:prstGeom>
          <a:noFill/>
        </p:spPr>
        <p:txBody>
          <a:bodyPr wrap="square" rtlCol="0">
            <a:spAutoFit/>
          </a:bodyPr>
          <a:lstStyle/>
          <a:p>
            <a:pPr algn="ctr"/>
            <a:r>
              <a:rPr lang="en-US" altLang="ko-KR" sz="4400" b="1" dirty="0" smtClean="0">
                <a:ln w="12700">
                  <a:solidFill>
                    <a:schemeClr val="bg1"/>
                  </a:solidFill>
                </a:ln>
                <a:solidFill>
                  <a:srgbClr val="002060"/>
                </a:solidFill>
                <a:latin typeface="Arial" pitchFamily="34" charset="0"/>
                <a:cs typeface="Arial" pitchFamily="34" charset="0"/>
              </a:rPr>
              <a:t>05</a:t>
            </a:r>
            <a:endParaRPr lang="ko-KR" altLang="en-US" sz="4400" b="1" dirty="0">
              <a:ln w="12700">
                <a:solidFill>
                  <a:schemeClr val="bg1"/>
                </a:solidFill>
              </a:ln>
              <a:solidFill>
                <a:srgbClr val="002060"/>
              </a:solidFill>
              <a:latin typeface="Arial" pitchFamily="34" charset="0"/>
              <a:cs typeface="Arial" pitchFamily="34" charset="0"/>
            </a:endParaRPr>
          </a:p>
        </p:txBody>
      </p:sp>
      <p:sp>
        <p:nvSpPr>
          <p:cNvPr id="42" name="TextBox 41">
            <a:extLst>
              <a:ext uri="{FF2B5EF4-FFF2-40B4-BE49-F238E27FC236}">
                <a16:creationId xmlns:a16="http://schemas.microsoft.com/office/drawing/2014/main" xmlns="" id="{4426340A-617C-48B4-B292-2A9592B425F0}"/>
              </a:ext>
            </a:extLst>
          </p:cNvPr>
          <p:cNvSpPr txBox="1"/>
          <p:nvPr/>
        </p:nvSpPr>
        <p:spPr>
          <a:xfrm>
            <a:off x="5908431" y="3882684"/>
            <a:ext cx="1336431" cy="769441"/>
          </a:xfrm>
          <a:prstGeom prst="rect">
            <a:avLst/>
          </a:prstGeom>
          <a:noFill/>
        </p:spPr>
        <p:txBody>
          <a:bodyPr wrap="square" rtlCol="0">
            <a:spAutoFit/>
          </a:bodyPr>
          <a:lstStyle/>
          <a:p>
            <a:pPr algn="ctr"/>
            <a:r>
              <a:rPr lang="en-US" altLang="ko-KR" sz="4400" b="1" dirty="0" smtClean="0">
                <a:ln w="12700">
                  <a:solidFill>
                    <a:schemeClr val="bg1"/>
                  </a:solidFill>
                </a:ln>
                <a:solidFill>
                  <a:srgbClr val="002060"/>
                </a:solidFill>
                <a:latin typeface="Arial" pitchFamily="34" charset="0"/>
                <a:cs typeface="Arial" pitchFamily="34" charset="0"/>
              </a:rPr>
              <a:t>06</a:t>
            </a:r>
            <a:endParaRPr lang="ko-KR" altLang="en-US" sz="4400" b="1" dirty="0">
              <a:ln w="12700">
                <a:solidFill>
                  <a:schemeClr val="bg1"/>
                </a:solidFill>
              </a:ln>
              <a:solidFill>
                <a:srgbClr val="002060"/>
              </a:solidFill>
              <a:latin typeface="Arial" pitchFamily="34" charset="0"/>
              <a:cs typeface="Arial" pitchFamily="34" charset="0"/>
            </a:endParaRPr>
          </a:p>
        </p:txBody>
      </p:sp>
      <p:grpSp>
        <p:nvGrpSpPr>
          <p:cNvPr id="6" name="Group 42">
            <a:extLst>
              <a:ext uri="{FF2B5EF4-FFF2-40B4-BE49-F238E27FC236}">
                <a16:creationId xmlns:a16="http://schemas.microsoft.com/office/drawing/2014/main" xmlns="" id="{7E6A2FE5-89FE-4E9C-B557-D690AAE2FF6E}"/>
              </a:ext>
            </a:extLst>
          </p:cNvPr>
          <p:cNvGrpSpPr/>
          <p:nvPr/>
        </p:nvGrpSpPr>
        <p:grpSpPr>
          <a:xfrm>
            <a:off x="7299546" y="4515721"/>
            <a:ext cx="4657991" cy="1703260"/>
            <a:chOff x="2551705" y="4283318"/>
            <a:chExt cx="2357003" cy="730675"/>
          </a:xfrm>
        </p:grpSpPr>
        <p:sp>
          <p:nvSpPr>
            <p:cNvPr id="44" name="TextBox 43">
              <a:extLst>
                <a:ext uri="{FF2B5EF4-FFF2-40B4-BE49-F238E27FC236}">
                  <a16:creationId xmlns:a16="http://schemas.microsoft.com/office/drawing/2014/main" xmlns="" id="{899394A0-46E6-427E-AEF0-33BC737A9A08}"/>
                </a:ext>
              </a:extLst>
            </p:cNvPr>
            <p:cNvSpPr txBox="1"/>
            <p:nvPr/>
          </p:nvSpPr>
          <p:spPr>
            <a:xfrm>
              <a:off x="2551706" y="4446256"/>
              <a:ext cx="2357002" cy="567737"/>
            </a:xfrm>
            <a:prstGeom prst="rect">
              <a:avLst/>
            </a:prstGeom>
            <a:noFill/>
          </p:spPr>
          <p:txBody>
            <a:bodyPr wrap="square" rtlCol="0">
              <a:spAutoFit/>
            </a:bodyPr>
            <a:lstStyle/>
            <a:p>
              <a:r>
                <a:rPr lang="en-US" sz="1600" dirty="0" smtClean="0">
                  <a:latin typeface="Palatino Linotype" pitchFamily="18" charset="0"/>
                </a:rPr>
                <a:t>Money and interbank markets for Shari’ah-compliant instruments have not yet developed in most countries, in part because of a lack of available instruments or lack of regulatory and legal frameworks for Islamic banks or both</a:t>
              </a:r>
            </a:p>
          </p:txBody>
        </p:sp>
        <p:sp>
          <p:nvSpPr>
            <p:cNvPr id="45" name="TextBox 44">
              <a:extLst>
                <a:ext uri="{FF2B5EF4-FFF2-40B4-BE49-F238E27FC236}">
                  <a16:creationId xmlns:a16="http://schemas.microsoft.com/office/drawing/2014/main" xmlns="" id="{1A8A9986-272B-4BCA-8459-DACA2C9BB039}"/>
                </a:ext>
              </a:extLst>
            </p:cNvPr>
            <p:cNvSpPr txBox="1"/>
            <p:nvPr/>
          </p:nvSpPr>
          <p:spPr>
            <a:xfrm>
              <a:off x="2551705" y="4283318"/>
              <a:ext cx="2336966" cy="171642"/>
            </a:xfrm>
            <a:prstGeom prst="rect">
              <a:avLst/>
            </a:prstGeom>
            <a:noFill/>
          </p:spPr>
          <p:txBody>
            <a:bodyPr wrap="square" rtlCol="0">
              <a:spAutoFit/>
            </a:bodyPr>
            <a:lstStyle/>
            <a:p>
              <a:pPr algn="ctr"/>
              <a:r>
                <a:rPr lang="en-US" sz="2000" b="1" dirty="0" smtClean="0">
                  <a:solidFill>
                    <a:srgbClr val="002060"/>
                  </a:solidFill>
                  <a:latin typeface="Palatino Linotype" pitchFamily="18" charset="0"/>
                </a:rPr>
                <a:t>Macroeconomic Policies</a:t>
              </a:r>
              <a:endParaRPr lang="ko-KR" altLang="en-US" sz="2000" b="1" dirty="0">
                <a:solidFill>
                  <a:srgbClr val="002060"/>
                </a:solidFill>
                <a:latin typeface="Palatino Linotype" pitchFamily="18" charset="0"/>
                <a:cs typeface="Arial" pitchFamily="34" charset="0"/>
              </a:endParaRPr>
            </a:p>
          </p:txBody>
        </p:sp>
      </p:grpSp>
      <p:sp>
        <p:nvSpPr>
          <p:cNvPr id="47" name="Donut 15">
            <a:extLst>
              <a:ext uri="{FF2B5EF4-FFF2-40B4-BE49-F238E27FC236}">
                <a16:creationId xmlns:a16="http://schemas.microsoft.com/office/drawing/2014/main" xmlns="" id="{6E23E4E7-7965-49C3-93CF-A9D1B1F79E5B}"/>
              </a:ext>
            </a:extLst>
          </p:cNvPr>
          <p:cNvSpPr/>
          <p:nvPr/>
        </p:nvSpPr>
        <p:spPr>
          <a:xfrm>
            <a:off x="5708099" y="3230664"/>
            <a:ext cx="429048" cy="42606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8" name="Oval 21">
            <a:extLst>
              <a:ext uri="{FF2B5EF4-FFF2-40B4-BE49-F238E27FC236}">
                <a16:creationId xmlns:a16="http://schemas.microsoft.com/office/drawing/2014/main" xmlns="" id="{3B3F55D7-9585-4CFF-9507-21FEAC87AE4B}"/>
              </a:ext>
            </a:extLst>
          </p:cNvPr>
          <p:cNvSpPr/>
          <p:nvPr/>
        </p:nvSpPr>
        <p:spPr>
          <a:xfrm rot="20700000">
            <a:off x="3008022" y="3964879"/>
            <a:ext cx="398254" cy="34904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TextBox 25">
            <a:extLst>
              <a:ext uri="{FF2B5EF4-FFF2-40B4-BE49-F238E27FC236}">
                <a16:creationId xmlns:a16="http://schemas.microsoft.com/office/drawing/2014/main" xmlns="" id="{EE04A4B3-32D9-458C-BE47-9B682687EDD6}"/>
              </a:ext>
            </a:extLst>
          </p:cNvPr>
          <p:cNvSpPr txBox="1"/>
          <p:nvPr/>
        </p:nvSpPr>
        <p:spPr>
          <a:xfrm>
            <a:off x="0" y="1349179"/>
            <a:ext cx="3459131" cy="338554"/>
          </a:xfrm>
          <a:prstGeom prst="rect">
            <a:avLst/>
          </a:prstGeom>
          <a:noFill/>
        </p:spPr>
        <p:txBody>
          <a:bodyPr wrap="square" rtlCol="0">
            <a:spAutoFit/>
          </a:bodyPr>
          <a:lstStyle/>
          <a:p>
            <a:r>
              <a:rPr lang="en-US" sz="1600" b="1" dirty="0" smtClean="0">
                <a:solidFill>
                  <a:srgbClr val="002060"/>
                </a:solidFill>
                <a:latin typeface="Palatino Linotype" pitchFamily="18" charset="0"/>
              </a:rPr>
              <a:t>Fig. 1B: Key Inherent Issues</a:t>
            </a:r>
            <a:endParaRPr lang="ko-KR" altLang="en-US" sz="1600" b="1" dirty="0">
              <a:solidFill>
                <a:srgbClr val="002060"/>
              </a:solidFill>
              <a:latin typeface="Palatino Linotype" pitchFamily="18" charset="0"/>
              <a:cs typeface="Arial" pitchFamily="34" charset="0"/>
            </a:endParaRPr>
          </a:p>
        </p:txBody>
      </p:sp>
      <p:pic>
        <p:nvPicPr>
          <p:cNvPr id="4098" name="Picture 2" descr="C:\Users\Hp 2\Desktop\PPT New Themes\Islamic Finance15.jpg"/>
          <p:cNvPicPr>
            <a:picLocks noChangeAspect="1" noChangeArrowheads="1"/>
          </p:cNvPicPr>
          <p:nvPr/>
        </p:nvPicPr>
        <p:blipFill>
          <a:blip r:embed="rId2" cstate="print"/>
          <a:srcRect/>
          <a:stretch>
            <a:fillRect/>
          </a:stretch>
        </p:blipFill>
        <p:spPr bwMode="auto">
          <a:xfrm>
            <a:off x="7512148" y="1291369"/>
            <a:ext cx="4538311" cy="3139953"/>
          </a:xfrm>
          <a:prstGeom prst="rect">
            <a:avLst/>
          </a:prstGeom>
          <a:noFill/>
        </p:spPr>
      </p:pic>
    </p:spTree>
    <p:extLst>
      <p:ext uri="{BB962C8B-B14F-4D97-AF65-F5344CB8AC3E}">
        <p14:creationId xmlns:p14="http://schemas.microsoft.com/office/powerpoint/2010/main" xmlns="" val="352124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anim calcmode="lin" valueType="num">
                                      <p:cBhvr additive="base">
                                        <p:cTn id="19"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
                                            <p:txEl>
                                              <p:pRg st="0" end="0"/>
                                            </p:txEl>
                                          </p:spTgt>
                                        </p:tgtEl>
                                        <p:attrNameLst>
                                          <p:attrName>style.visibility</p:attrName>
                                        </p:attrNameLst>
                                      </p:cBhvr>
                                      <p:to>
                                        <p:strVal val="visible"/>
                                      </p:to>
                                    </p:set>
                                    <p:anim calcmode="lin" valueType="num">
                                      <p:cBhvr additive="base">
                                        <p:cTn id="3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a:lnSpc>
                <a:spcPct val="100000"/>
              </a:lnSpc>
              <a:spcBef>
                <a:spcPts val="0"/>
              </a:spcBef>
            </a:pPr>
            <a:r>
              <a:rPr lang="en-US" sz="2800" b="1" dirty="0" smtClean="0">
                <a:solidFill>
                  <a:srgbClr val="7030A0"/>
                </a:solidFill>
                <a:latin typeface="Palatino Linotype" pitchFamily="18" charset="0"/>
              </a:rPr>
              <a:t>4.0 Unique </a:t>
            </a:r>
            <a:r>
              <a:rPr lang="en-US" sz="2800" b="1" dirty="0" smtClean="0">
                <a:solidFill>
                  <a:srgbClr val="7030A0"/>
                </a:solidFill>
                <a:latin typeface="Palatino Linotype" pitchFamily="18" charset="0"/>
              </a:rPr>
              <a:t>challenges for the implementation of Macroprudential </a:t>
            </a:r>
          </a:p>
          <a:p>
            <a:pPr>
              <a:lnSpc>
                <a:spcPct val="100000"/>
              </a:lnSpc>
              <a:spcBef>
                <a:spcPts val="0"/>
              </a:spcBef>
            </a:pPr>
            <a:r>
              <a:rPr lang="en-US" sz="2800" b="1" dirty="0" smtClean="0">
                <a:solidFill>
                  <a:srgbClr val="7030A0"/>
                </a:solidFill>
                <a:latin typeface="Palatino Linotype" pitchFamily="18" charset="0"/>
              </a:rPr>
              <a:t>Policies  to Islamic Banking and Finance</a:t>
            </a:r>
            <a:endParaRPr lang="en-US" sz="2800" dirty="0">
              <a:solidFill>
                <a:srgbClr val="7030A0"/>
              </a:solidFill>
              <a:latin typeface="Palatino Linotype" pitchFamily="18" charset="0"/>
            </a:endParaRPr>
          </a:p>
        </p:txBody>
      </p:sp>
      <p:grpSp>
        <p:nvGrpSpPr>
          <p:cNvPr id="3" name="Group 2">
            <a:extLst>
              <a:ext uri="{FF2B5EF4-FFF2-40B4-BE49-F238E27FC236}">
                <a16:creationId xmlns:a16="http://schemas.microsoft.com/office/drawing/2014/main" xmlns="" id="{8470D165-8EDC-4D9B-8B17-5890A13C0C63}"/>
              </a:ext>
            </a:extLst>
          </p:cNvPr>
          <p:cNvGrpSpPr/>
          <p:nvPr/>
        </p:nvGrpSpPr>
        <p:grpSpPr>
          <a:xfrm>
            <a:off x="4670308" y="2730186"/>
            <a:ext cx="2793844" cy="2316534"/>
            <a:chOff x="3198596" y="2815122"/>
            <a:chExt cx="2390416" cy="1982029"/>
          </a:xfrm>
        </p:grpSpPr>
        <p:sp>
          <p:nvSpPr>
            <p:cNvPr id="4" name="Right Arrow 4">
              <a:extLst>
                <a:ext uri="{FF2B5EF4-FFF2-40B4-BE49-F238E27FC236}">
                  <a16:creationId xmlns:a16="http://schemas.microsoft.com/office/drawing/2014/main" xmlns="" id="{F73C0F9A-6D8C-4669-A2B4-8B3B473928DF}"/>
                </a:ext>
              </a:extLst>
            </p:cNvPr>
            <p:cNvSpPr/>
            <p:nvPr/>
          </p:nvSpPr>
          <p:spPr>
            <a:xfrm rot="10800000">
              <a:off x="3198596" y="3621693"/>
              <a:ext cx="1584176" cy="1175458"/>
            </a:xfrm>
            <a:prstGeom prst="rightArrow">
              <a:avLst/>
            </a:prstGeom>
            <a:solidFill>
              <a:schemeClr val="accent4"/>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ight Arrow 5">
              <a:extLst>
                <a:ext uri="{FF2B5EF4-FFF2-40B4-BE49-F238E27FC236}">
                  <a16:creationId xmlns:a16="http://schemas.microsoft.com/office/drawing/2014/main" xmlns="" id="{EBCF255A-3261-47E7-B698-349EA5BA112E}"/>
                </a:ext>
              </a:extLst>
            </p:cNvPr>
            <p:cNvSpPr/>
            <p:nvPr/>
          </p:nvSpPr>
          <p:spPr>
            <a:xfrm>
              <a:off x="3886629" y="2815122"/>
              <a:ext cx="1702383" cy="1273047"/>
            </a:xfrm>
            <a:prstGeom prst="rightArrow">
              <a:avLst/>
            </a:prstGeom>
            <a:solidFill>
              <a:schemeClr val="accent3"/>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6" name="Block Arc 5">
            <a:extLst>
              <a:ext uri="{FF2B5EF4-FFF2-40B4-BE49-F238E27FC236}">
                <a16:creationId xmlns:a16="http://schemas.microsoft.com/office/drawing/2014/main" xmlns="" id="{84CCE4FB-25BB-48F8-9DC4-B3D5D51D24AE}"/>
              </a:ext>
            </a:extLst>
          </p:cNvPr>
          <p:cNvSpPr/>
          <p:nvPr/>
        </p:nvSpPr>
        <p:spPr>
          <a:xfrm rot="5400000">
            <a:off x="4075934" y="1872205"/>
            <a:ext cx="3892275" cy="3892275"/>
          </a:xfrm>
          <a:prstGeom prst="blockArc">
            <a:avLst>
              <a:gd name="adj1" fmla="val 11864761"/>
              <a:gd name="adj2" fmla="val 20597355"/>
              <a:gd name="adj3" fmla="val 1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Block Arc 6">
            <a:extLst>
              <a:ext uri="{FF2B5EF4-FFF2-40B4-BE49-F238E27FC236}">
                <a16:creationId xmlns:a16="http://schemas.microsoft.com/office/drawing/2014/main" xmlns="" id="{1F0CAEFB-B7B1-4C6D-A83B-E5CFEAD997AA}"/>
              </a:ext>
            </a:extLst>
          </p:cNvPr>
          <p:cNvSpPr/>
          <p:nvPr/>
        </p:nvSpPr>
        <p:spPr>
          <a:xfrm rot="16200000">
            <a:off x="4075934" y="1872205"/>
            <a:ext cx="3892275" cy="3892275"/>
          </a:xfrm>
          <a:prstGeom prst="blockArc">
            <a:avLst>
              <a:gd name="adj1" fmla="val 11864761"/>
              <a:gd name="adj2" fmla="val 20578708"/>
              <a:gd name="adj3" fmla="val 10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TextBox 9">
            <a:extLst>
              <a:ext uri="{FF2B5EF4-FFF2-40B4-BE49-F238E27FC236}">
                <a16:creationId xmlns:a16="http://schemas.microsoft.com/office/drawing/2014/main" xmlns="" id="{C5B1F01E-BCBE-4B2C-8D84-4E9DE4AB5138}"/>
              </a:ext>
            </a:extLst>
          </p:cNvPr>
          <p:cNvSpPr txBox="1"/>
          <p:nvPr/>
        </p:nvSpPr>
        <p:spPr>
          <a:xfrm>
            <a:off x="7914844" y="1414756"/>
            <a:ext cx="4042694" cy="1015663"/>
          </a:xfrm>
          <a:prstGeom prst="rect">
            <a:avLst/>
          </a:prstGeom>
          <a:noFill/>
        </p:spPr>
        <p:txBody>
          <a:bodyPr wrap="square" rtlCol="0">
            <a:spAutoFit/>
          </a:bodyPr>
          <a:lstStyle/>
          <a:p>
            <a:r>
              <a:rPr lang="en-US" sz="2000" dirty="0" smtClean="0">
                <a:latin typeface="Palatino Linotype" pitchFamily="18" charset="0"/>
              </a:rPr>
              <a:t>Differences in the notion of debt and equity between conventional and Islamic banking and finance</a:t>
            </a:r>
            <a:endParaRPr lang="ko-KR" altLang="en-US" sz="2000" dirty="0">
              <a:solidFill>
                <a:schemeClr val="tx1">
                  <a:lumMod val="75000"/>
                  <a:lumOff val="25000"/>
                </a:schemeClr>
              </a:solidFill>
              <a:latin typeface="Palatino Linotype" pitchFamily="18" charset="0"/>
              <a:cs typeface="Arial" pitchFamily="34" charset="0"/>
            </a:endParaRPr>
          </a:p>
        </p:txBody>
      </p:sp>
      <p:sp>
        <p:nvSpPr>
          <p:cNvPr id="13" name="TextBox 12">
            <a:extLst>
              <a:ext uri="{FF2B5EF4-FFF2-40B4-BE49-F238E27FC236}">
                <a16:creationId xmlns:a16="http://schemas.microsoft.com/office/drawing/2014/main" xmlns="" id="{4AA261E3-A986-48EC-93DA-75F61AF0B65A}"/>
              </a:ext>
            </a:extLst>
          </p:cNvPr>
          <p:cNvSpPr txBox="1"/>
          <p:nvPr/>
        </p:nvSpPr>
        <p:spPr>
          <a:xfrm>
            <a:off x="7990449" y="3221502"/>
            <a:ext cx="4201551" cy="1631216"/>
          </a:xfrm>
          <a:prstGeom prst="rect">
            <a:avLst/>
          </a:prstGeom>
          <a:noFill/>
        </p:spPr>
        <p:txBody>
          <a:bodyPr wrap="square" rtlCol="0">
            <a:spAutoFit/>
          </a:bodyPr>
          <a:lstStyle/>
          <a:p>
            <a:r>
              <a:rPr lang="en-US" sz="2000" dirty="0" smtClean="0">
                <a:latin typeface="Palatino Linotype" pitchFamily="18" charset="0"/>
              </a:rPr>
              <a:t>The lack of standardization of Islamic products across jurisdictions and harmonization and coordination of prudential standards (</a:t>
            </a:r>
            <a:r>
              <a:rPr lang="en-US" sz="2000" dirty="0" err="1" smtClean="0">
                <a:latin typeface="Palatino Linotype" pitchFamily="18" charset="0"/>
              </a:rPr>
              <a:t>e.g</a:t>
            </a:r>
            <a:r>
              <a:rPr lang="en-US" sz="2000" dirty="0" smtClean="0">
                <a:latin typeface="Palatino Linotype" pitchFamily="18" charset="0"/>
              </a:rPr>
              <a:t> </a:t>
            </a:r>
            <a:r>
              <a:rPr lang="en-US" sz="2000" b="1" dirty="0" smtClean="0">
                <a:latin typeface="Palatino Linotype" pitchFamily="18" charset="0"/>
              </a:rPr>
              <a:t>IFSB standards</a:t>
            </a:r>
            <a:r>
              <a:rPr lang="en-US" sz="2000" dirty="0" smtClean="0">
                <a:latin typeface="Palatino Linotype" pitchFamily="18" charset="0"/>
              </a:rPr>
              <a:t>)</a:t>
            </a:r>
            <a:endParaRPr lang="ko-KR" altLang="en-US" sz="2000" b="1" dirty="0">
              <a:solidFill>
                <a:schemeClr val="tx1">
                  <a:lumMod val="75000"/>
                  <a:lumOff val="25000"/>
                </a:schemeClr>
              </a:solidFill>
              <a:latin typeface="Palatino Linotype" pitchFamily="18" charset="0"/>
              <a:cs typeface="Arial" pitchFamily="34" charset="0"/>
            </a:endParaRPr>
          </a:p>
        </p:txBody>
      </p:sp>
      <p:sp>
        <p:nvSpPr>
          <p:cNvPr id="16" name="TextBox 15">
            <a:extLst>
              <a:ext uri="{FF2B5EF4-FFF2-40B4-BE49-F238E27FC236}">
                <a16:creationId xmlns:a16="http://schemas.microsoft.com/office/drawing/2014/main" xmlns="" id="{34DD026F-7E30-4E19-A25F-DAD37553D44E}"/>
              </a:ext>
            </a:extLst>
          </p:cNvPr>
          <p:cNvSpPr txBox="1"/>
          <p:nvPr/>
        </p:nvSpPr>
        <p:spPr>
          <a:xfrm>
            <a:off x="7914844" y="5085184"/>
            <a:ext cx="4098965" cy="1323439"/>
          </a:xfrm>
          <a:prstGeom prst="rect">
            <a:avLst/>
          </a:prstGeom>
          <a:noFill/>
        </p:spPr>
        <p:txBody>
          <a:bodyPr wrap="square" rtlCol="0">
            <a:spAutoFit/>
          </a:bodyPr>
          <a:lstStyle/>
          <a:p>
            <a:r>
              <a:rPr lang="en-US" sz="2000" dirty="0" smtClean="0">
                <a:latin typeface="Palatino Linotype" pitchFamily="18" charset="0"/>
              </a:rPr>
              <a:t>The identification and monitoring of systemic risks. </a:t>
            </a:r>
            <a:r>
              <a:rPr lang="en-US" sz="2000" b="1" dirty="0" smtClean="0">
                <a:latin typeface="Palatino Linotype" pitchFamily="18" charset="0"/>
              </a:rPr>
              <a:t>Example</a:t>
            </a:r>
            <a:r>
              <a:rPr lang="en-US" sz="2000" dirty="0" smtClean="0">
                <a:latin typeface="Palatino Linotype" pitchFamily="18" charset="0"/>
              </a:rPr>
              <a:t>; capital, liquidity, credits, operational and ethical risks)</a:t>
            </a:r>
            <a:endParaRPr lang="ko-KR" altLang="en-US" sz="2000" b="1" dirty="0">
              <a:solidFill>
                <a:schemeClr val="tx1">
                  <a:lumMod val="75000"/>
                  <a:lumOff val="25000"/>
                </a:schemeClr>
              </a:solidFill>
              <a:latin typeface="Palatino Linotype" pitchFamily="18" charset="0"/>
              <a:cs typeface="Arial" pitchFamily="34" charset="0"/>
            </a:endParaRPr>
          </a:p>
        </p:txBody>
      </p:sp>
      <p:sp>
        <p:nvSpPr>
          <p:cNvPr id="19" name="TextBox 18">
            <a:extLst>
              <a:ext uri="{FF2B5EF4-FFF2-40B4-BE49-F238E27FC236}">
                <a16:creationId xmlns:a16="http://schemas.microsoft.com/office/drawing/2014/main" xmlns="" id="{615BA81E-F1AF-45E8-BA39-97D9CB683905}"/>
              </a:ext>
            </a:extLst>
          </p:cNvPr>
          <p:cNvSpPr txBox="1"/>
          <p:nvPr/>
        </p:nvSpPr>
        <p:spPr>
          <a:xfrm>
            <a:off x="422031" y="1499161"/>
            <a:ext cx="3702857" cy="1015663"/>
          </a:xfrm>
          <a:prstGeom prst="rect">
            <a:avLst/>
          </a:prstGeom>
          <a:noFill/>
        </p:spPr>
        <p:txBody>
          <a:bodyPr wrap="square" rtlCol="0">
            <a:spAutoFit/>
          </a:bodyPr>
          <a:lstStyle/>
          <a:p>
            <a:r>
              <a:rPr lang="en-US" sz="2000" dirty="0" smtClean="0">
                <a:latin typeface="Palatino Linotype" pitchFamily="18" charset="0"/>
              </a:rPr>
              <a:t>Limited availability of data and nonstandard disclosure practices</a:t>
            </a:r>
            <a:endParaRPr lang="ko-KR" altLang="en-US" sz="2000" b="1" dirty="0">
              <a:solidFill>
                <a:schemeClr val="tx1">
                  <a:lumMod val="75000"/>
                  <a:lumOff val="25000"/>
                </a:schemeClr>
              </a:solidFill>
              <a:latin typeface="Palatino Linotype" pitchFamily="18" charset="0"/>
              <a:cs typeface="Arial" pitchFamily="34" charset="0"/>
            </a:endParaRPr>
          </a:p>
        </p:txBody>
      </p:sp>
      <p:sp>
        <p:nvSpPr>
          <p:cNvPr id="22" name="TextBox 21">
            <a:extLst>
              <a:ext uri="{FF2B5EF4-FFF2-40B4-BE49-F238E27FC236}">
                <a16:creationId xmlns:a16="http://schemas.microsoft.com/office/drawing/2014/main" xmlns="" id="{648E4AB3-4F37-4176-8EB9-46545AEC952F}"/>
              </a:ext>
            </a:extLst>
          </p:cNvPr>
          <p:cNvSpPr txBox="1"/>
          <p:nvPr/>
        </p:nvSpPr>
        <p:spPr>
          <a:xfrm>
            <a:off x="351692" y="2949276"/>
            <a:ext cx="3840480" cy="1015663"/>
          </a:xfrm>
          <a:prstGeom prst="rect">
            <a:avLst/>
          </a:prstGeom>
          <a:noFill/>
        </p:spPr>
        <p:txBody>
          <a:bodyPr wrap="square" rtlCol="0">
            <a:spAutoFit/>
          </a:bodyPr>
          <a:lstStyle/>
          <a:p>
            <a:r>
              <a:rPr lang="en-US" sz="2000" dirty="0" smtClean="0">
                <a:latin typeface="Palatino Linotype" pitchFamily="18" charset="0"/>
              </a:rPr>
              <a:t>Cross-country differences in the supervisory and regulatory</a:t>
            </a:r>
          </a:p>
          <a:p>
            <a:r>
              <a:rPr lang="en-US" sz="2000" dirty="0" smtClean="0">
                <a:latin typeface="Palatino Linotype" pitchFamily="18" charset="0"/>
              </a:rPr>
              <a:t>approach to Islamic banks</a:t>
            </a:r>
            <a:endParaRPr lang="ko-KR" altLang="en-US" sz="2000" b="1" dirty="0">
              <a:solidFill>
                <a:schemeClr val="tx1">
                  <a:lumMod val="75000"/>
                  <a:lumOff val="25000"/>
                </a:schemeClr>
              </a:solidFill>
              <a:latin typeface="Palatino Linotype" pitchFamily="18" charset="0"/>
              <a:cs typeface="Arial" pitchFamily="34" charset="0"/>
            </a:endParaRPr>
          </a:p>
        </p:txBody>
      </p:sp>
      <p:sp>
        <p:nvSpPr>
          <p:cNvPr id="25" name="TextBox 24">
            <a:extLst>
              <a:ext uri="{FF2B5EF4-FFF2-40B4-BE49-F238E27FC236}">
                <a16:creationId xmlns:a16="http://schemas.microsoft.com/office/drawing/2014/main" xmlns="" id="{23B97297-F777-4EBA-A6C5-F32AE20569AE}"/>
              </a:ext>
            </a:extLst>
          </p:cNvPr>
          <p:cNvSpPr txBox="1"/>
          <p:nvPr/>
        </p:nvSpPr>
        <p:spPr>
          <a:xfrm>
            <a:off x="337624" y="5071116"/>
            <a:ext cx="3981158" cy="1015663"/>
          </a:xfrm>
          <a:prstGeom prst="rect">
            <a:avLst/>
          </a:prstGeom>
          <a:noFill/>
        </p:spPr>
        <p:txBody>
          <a:bodyPr wrap="square" rtlCol="0">
            <a:spAutoFit/>
          </a:bodyPr>
          <a:lstStyle/>
          <a:p>
            <a:r>
              <a:rPr lang="en-US" sz="2000" dirty="0" smtClean="0">
                <a:latin typeface="Palatino Linotype" pitchFamily="18" charset="0"/>
              </a:rPr>
              <a:t>Different interpretations of and</a:t>
            </a:r>
          </a:p>
          <a:p>
            <a:r>
              <a:rPr lang="en-US" sz="2000" dirty="0" smtClean="0">
                <a:latin typeface="Palatino Linotype" pitchFamily="18" charset="0"/>
              </a:rPr>
              <a:t>practices for Shari'ah-compliant transactions across jurisdictions</a:t>
            </a:r>
            <a:endParaRPr lang="ko-KR" altLang="en-US" sz="2000" b="1" dirty="0">
              <a:solidFill>
                <a:schemeClr val="tx1">
                  <a:lumMod val="75000"/>
                  <a:lumOff val="25000"/>
                </a:schemeClr>
              </a:solidFill>
              <a:latin typeface="Palatino Linotype" pitchFamily="18" charset="0"/>
              <a:cs typeface="Arial" pitchFamily="34" charset="0"/>
            </a:endParaRPr>
          </a:p>
        </p:txBody>
      </p:sp>
      <p:sp>
        <p:nvSpPr>
          <p:cNvPr id="26" name="TextBox 25">
            <a:extLst>
              <a:ext uri="{FF2B5EF4-FFF2-40B4-BE49-F238E27FC236}">
                <a16:creationId xmlns:a16="http://schemas.microsoft.com/office/drawing/2014/main" xmlns="" id="{06DEF19E-2934-4237-A8A7-740E6D8CAB5A}"/>
              </a:ext>
            </a:extLst>
          </p:cNvPr>
          <p:cNvSpPr txBox="1"/>
          <p:nvPr/>
        </p:nvSpPr>
        <p:spPr>
          <a:xfrm>
            <a:off x="6120191" y="3322624"/>
            <a:ext cx="1142091"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Option </a:t>
            </a:r>
            <a:r>
              <a:rPr lang="en-US" altLang="ko-KR" sz="1400" b="1" dirty="0" smtClean="0">
                <a:solidFill>
                  <a:schemeClr val="bg1"/>
                </a:solidFill>
                <a:cs typeface="Arial" pitchFamily="34" charset="0"/>
              </a:rPr>
              <a:t>A?</a:t>
            </a:r>
            <a:endParaRPr lang="ko-KR" altLang="en-US" sz="1400" b="1" dirty="0">
              <a:solidFill>
                <a:schemeClr val="bg1"/>
              </a:solidFill>
              <a:cs typeface="Arial" pitchFamily="34" charset="0"/>
            </a:endParaRPr>
          </a:p>
        </p:txBody>
      </p:sp>
      <p:sp>
        <p:nvSpPr>
          <p:cNvPr id="27" name="TextBox 26">
            <a:extLst>
              <a:ext uri="{FF2B5EF4-FFF2-40B4-BE49-F238E27FC236}">
                <a16:creationId xmlns:a16="http://schemas.microsoft.com/office/drawing/2014/main" xmlns="" id="{3434A59A-C4F0-4688-A74E-1DCC8F26CECF}"/>
              </a:ext>
            </a:extLst>
          </p:cNvPr>
          <p:cNvSpPr txBox="1"/>
          <p:nvPr/>
        </p:nvSpPr>
        <p:spPr>
          <a:xfrm>
            <a:off x="4921406" y="4203060"/>
            <a:ext cx="1142091" cy="307777"/>
          </a:xfrm>
          <a:prstGeom prst="rect">
            <a:avLst/>
          </a:prstGeom>
          <a:noFill/>
        </p:spPr>
        <p:txBody>
          <a:bodyPr wrap="square" rtlCol="0" anchor="ctr">
            <a:spAutoFit/>
          </a:bodyPr>
          <a:lstStyle/>
          <a:p>
            <a:pPr algn="ctr"/>
            <a:r>
              <a:rPr lang="en-US" altLang="ko-KR" sz="1400" b="1" dirty="0" smtClean="0">
                <a:solidFill>
                  <a:schemeClr val="bg1"/>
                </a:solidFill>
                <a:cs typeface="Arial" pitchFamily="34" charset="0"/>
              </a:rPr>
              <a:t>Option B?</a:t>
            </a:r>
            <a:endParaRPr lang="ko-KR" altLang="en-US" sz="1400" b="1" dirty="0">
              <a:solidFill>
                <a:schemeClr val="bg1"/>
              </a:solidFill>
              <a:cs typeface="Arial" pitchFamily="34" charset="0"/>
            </a:endParaRPr>
          </a:p>
        </p:txBody>
      </p:sp>
      <p:cxnSp>
        <p:nvCxnSpPr>
          <p:cNvPr id="28" name="Elbow Connector 29">
            <a:extLst>
              <a:ext uri="{FF2B5EF4-FFF2-40B4-BE49-F238E27FC236}">
                <a16:creationId xmlns:a16="http://schemas.microsoft.com/office/drawing/2014/main" xmlns="" id="{DEDABE7E-1F38-4235-993D-0D130F47E364}"/>
              </a:ext>
            </a:extLst>
          </p:cNvPr>
          <p:cNvCxnSpPr/>
          <p:nvPr/>
        </p:nvCxnSpPr>
        <p:spPr>
          <a:xfrm rot="10800000">
            <a:off x="4210827" y="5223294"/>
            <a:ext cx="777620" cy="265779"/>
          </a:xfrm>
          <a:prstGeom prst="bentConnector3">
            <a:avLst/>
          </a:prstGeom>
          <a:ln w="38100">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29" name="Elbow Connector 30">
            <a:extLst>
              <a:ext uri="{FF2B5EF4-FFF2-40B4-BE49-F238E27FC236}">
                <a16:creationId xmlns:a16="http://schemas.microsoft.com/office/drawing/2014/main" xmlns="" id="{8815EF0C-6F06-4C3F-B6C7-8AA13031378A}"/>
              </a:ext>
            </a:extLst>
          </p:cNvPr>
          <p:cNvCxnSpPr>
            <a:cxnSpLocks/>
          </p:cNvCxnSpPr>
          <p:nvPr/>
        </p:nvCxnSpPr>
        <p:spPr>
          <a:xfrm>
            <a:off x="7687126" y="2745595"/>
            <a:ext cx="1623929" cy="377323"/>
          </a:xfrm>
          <a:prstGeom prst="bentConnector3">
            <a:avLst>
              <a:gd name="adj1" fmla="val 100894"/>
            </a:avLst>
          </a:prstGeom>
          <a:ln w="3810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31">
            <a:extLst>
              <a:ext uri="{FF2B5EF4-FFF2-40B4-BE49-F238E27FC236}">
                <a16:creationId xmlns:a16="http://schemas.microsoft.com/office/drawing/2014/main" xmlns="" id="{C9A6F7D6-7032-4949-9850-7243600B0534}"/>
              </a:ext>
            </a:extLst>
          </p:cNvPr>
          <p:cNvCxnSpPr/>
          <p:nvPr/>
        </p:nvCxnSpPr>
        <p:spPr>
          <a:xfrm rot="10800000">
            <a:off x="2954216" y="3981158"/>
            <a:ext cx="1353491" cy="797247"/>
          </a:xfrm>
          <a:prstGeom prst="bentConnector3">
            <a:avLst>
              <a:gd name="adj1" fmla="val 50000"/>
            </a:avLst>
          </a:prstGeom>
          <a:ln w="38100">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DCDDB10A-D903-44A3-A75C-37F02B6E1084}"/>
              </a:ext>
            </a:extLst>
          </p:cNvPr>
          <p:cNvSpPr/>
          <p:nvPr/>
        </p:nvSpPr>
        <p:spPr>
          <a:xfrm>
            <a:off x="6813080" y="1980745"/>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xmlns="" id="{F8CEB911-41D9-4686-A75D-378D8DC54455}"/>
              </a:ext>
            </a:extLst>
          </p:cNvPr>
          <p:cNvSpPr/>
          <p:nvPr/>
        </p:nvSpPr>
        <p:spPr>
          <a:xfrm>
            <a:off x="7475191" y="2655988"/>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xmlns="" id="{8A567AA3-FA5A-4565-98E8-1B616180622F}"/>
              </a:ext>
            </a:extLst>
          </p:cNvPr>
          <p:cNvSpPr/>
          <p:nvPr/>
        </p:nvSpPr>
        <p:spPr>
          <a:xfrm>
            <a:off x="6813080" y="530955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xmlns="" id="{EE0B05F2-EE83-4701-9467-C3B617329981}"/>
              </a:ext>
            </a:extLst>
          </p:cNvPr>
          <p:cNvSpPr/>
          <p:nvPr/>
        </p:nvSpPr>
        <p:spPr>
          <a:xfrm>
            <a:off x="4918045" y="5309552"/>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a16="http://schemas.microsoft.com/office/drawing/2014/main" xmlns="" id="{300A6344-76C8-4818-9EBC-A094C7D61FF7}"/>
              </a:ext>
            </a:extLst>
          </p:cNvPr>
          <p:cNvSpPr/>
          <p:nvPr/>
        </p:nvSpPr>
        <p:spPr>
          <a:xfrm>
            <a:off x="4918045" y="1980745"/>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xmlns="" id="{752B150D-2CB5-4AFD-8B8C-42DE8437325E}"/>
              </a:ext>
            </a:extLst>
          </p:cNvPr>
          <p:cNvSpPr/>
          <p:nvPr/>
        </p:nvSpPr>
        <p:spPr>
          <a:xfrm>
            <a:off x="4166580" y="4584128"/>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37" name="Elbow Connector 39">
            <a:extLst>
              <a:ext uri="{FF2B5EF4-FFF2-40B4-BE49-F238E27FC236}">
                <a16:creationId xmlns:a16="http://schemas.microsoft.com/office/drawing/2014/main" xmlns="" id="{393AFDEA-1D42-4D08-A5CC-151A9FA29E36}"/>
              </a:ext>
            </a:extLst>
          </p:cNvPr>
          <p:cNvCxnSpPr/>
          <p:nvPr/>
        </p:nvCxnSpPr>
        <p:spPr>
          <a:xfrm flipV="1">
            <a:off x="7072381" y="5303520"/>
            <a:ext cx="875865" cy="284027"/>
          </a:xfrm>
          <a:prstGeom prst="bentConnector3">
            <a:avLst>
              <a:gd name="adj1" fmla="val 50000"/>
            </a:avLst>
          </a:prstGeom>
          <a:ln w="3810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Elbow Connector 40">
            <a:extLst>
              <a:ext uri="{FF2B5EF4-FFF2-40B4-BE49-F238E27FC236}">
                <a16:creationId xmlns:a16="http://schemas.microsoft.com/office/drawing/2014/main" xmlns="" id="{6738C768-1CFC-4BA8-957F-31CBAE272D22}"/>
              </a:ext>
            </a:extLst>
          </p:cNvPr>
          <p:cNvCxnSpPr/>
          <p:nvPr/>
        </p:nvCxnSpPr>
        <p:spPr>
          <a:xfrm rot="10800000">
            <a:off x="3784209" y="1941342"/>
            <a:ext cx="1204238" cy="236678"/>
          </a:xfrm>
          <a:prstGeom prst="bentConnector3">
            <a:avLst>
              <a:gd name="adj1" fmla="val 50000"/>
            </a:avLst>
          </a:prstGeom>
          <a:ln w="38100">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Elbow Connector 41">
            <a:extLst>
              <a:ext uri="{FF2B5EF4-FFF2-40B4-BE49-F238E27FC236}">
                <a16:creationId xmlns:a16="http://schemas.microsoft.com/office/drawing/2014/main" xmlns="" id="{56B344E6-AD67-4EDC-9625-D6307BF4D20C}"/>
              </a:ext>
            </a:extLst>
          </p:cNvPr>
          <p:cNvCxnSpPr/>
          <p:nvPr/>
        </p:nvCxnSpPr>
        <p:spPr>
          <a:xfrm rot="10800000" flipH="1">
            <a:off x="7072380" y="1912240"/>
            <a:ext cx="777620" cy="265779"/>
          </a:xfrm>
          <a:prstGeom prst="bentConnector3">
            <a:avLst/>
          </a:prstGeom>
          <a:ln w="3810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40" name="Donut 8">
            <a:extLst>
              <a:ext uri="{FF2B5EF4-FFF2-40B4-BE49-F238E27FC236}">
                <a16:creationId xmlns:a16="http://schemas.microsoft.com/office/drawing/2014/main" xmlns="" id="{50E1138E-1A6C-4B07-A0EF-BAA551A5DE24}"/>
              </a:ext>
            </a:extLst>
          </p:cNvPr>
          <p:cNvSpPr/>
          <p:nvPr/>
        </p:nvSpPr>
        <p:spPr>
          <a:xfrm>
            <a:off x="5995715" y="4155752"/>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1" name="Donut 39">
            <a:extLst>
              <a:ext uri="{FF2B5EF4-FFF2-40B4-BE49-F238E27FC236}">
                <a16:creationId xmlns:a16="http://schemas.microsoft.com/office/drawing/2014/main" xmlns="" id="{A685F633-3A6D-448E-A116-6E8C7FD0ED22}"/>
              </a:ext>
            </a:extLst>
          </p:cNvPr>
          <p:cNvSpPr/>
          <p:nvPr/>
        </p:nvSpPr>
        <p:spPr>
          <a:xfrm>
            <a:off x="5659364" y="3294243"/>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2" name="TextBox 41">
            <a:extLst>
              <a:ext uri="{FF2B5EF4-FFF2-40B4-BE49-F238E27FC236}">
                <a16:creationId xmlns:a16="http://schemas.microsoft.com/office/drawing/2014/main" xmlns="" id="{54305519-CF94-4073-AC6F-8E35010F8236}"/>
              </a:ext>
            </a:extLst>
          </p:cNvPr>
          <p:cNvSpPr txBox="1"/>
          <p:nvPr/>
        </p:nvSpPr>
        <p:spPr>
          <a:xfrm>
            <a:off x="6438918" y="1350936"/>
            <a:ext cx="960339" cy="584775"/>
          </a:xfrm>
          <a:prstGeom prst="rect">
            <a:avLst/>
          </a:prstGeom>
          <a:noFill/>
        </p:spPr>
        <p:txBody>
          <a:bodyPr wrap="square" rtlCol="0">
            <a:spAutoFit/>
          </a:bodyPr>
          <a:lstStyle/>
          <a:p>
            <a:pPr algn="ctr"/>
            <a:r>
              <a:rPr lang="en-US" altLang="ko-KR" sz="3200" b="1" dirty="0" smtClean="0">
                <a:ln w="12700">
                  <a:solidFill>
                    <a:schemeClr val="bg1"/>
                  </a:solidFill>
                </a:ln>
                <a:solidFill>
                  <a:srgbClr val="002060"/>
                </a:solidFill>
                <a:latin typeface="Arial" pitchFamily="34" charset="0"/>
                <a:cs typeface="Arial" pitchFamily="34" charset="0"/>
              </a:rPr>
              <a:t>01</a:t>
            </a:r>
            <a:endParaRPr lang="ko-KR" altLang="en-US" sz="3200" b="1" dirty="0">
              <a:ln w="12700">
                <a:solidFill>
                  <a:schemeClr val="bg1"/>
                </a:solidFill>
              </a:ln>
              <a:solidFill>
                <a:srgbClr val="002060"/>
              </a:solidFill>
              <a:latin typeface="Arial" pitchFamily="34" charset="0"/>
              <a:cs typeface="Arial" pitchFamily="34" charset="0"/>
            </a:endParaRPr>
          </a:p>
        </p:txBody>
      </p:sp>
      <p:sp>
        <p:nvSpPr>
          <p:cNvPr id="43" name="TextBox 42">
            <a:extLst>
              <a:ext uri="{FF2B5EF4-FFF2-40B4-BE49-F238E27FC236}">
                <a16:creationId xmlns:a16="http://schemas.microsoft.com/office/drawing/2014/main" xmlns="" id="{54305519-CF94-4073-AC6F-8E35010F8236}"/>
              </a:ext>
            </a:extLst>
          </p:cNvPr>
          <p:cNvSpPr txBox="1"/>
          <p:nvPr/>
        </p:nvSpPr>
        <p:spPr>
          <a:xfrm>
            <a:off x="7128234" y="3489225"/>
            <a:ext cx="960339" cy="584775"/>
          </a:xfrm>
          <a:prstGeom prst="rect">
            <a:avLst/>
          </a:prstGeom>
          <a:noFill/>
        </p:spPr>
        <p:txBody>
          <a:bodyPr wrap="square" rtlCol="0">
            <a:spAutoFit/>
          </a:bodyPr>
          <a:lstStyle/>
          <a:p>
            <a:pPr algn="ctr"/>
            <a:r>
              <a:rPr lang="en-US" altLang="ko-KR" sz="3200" b="1" dirty="0" smtClean="0">
                <a:ln w="12700">
                  <a:solidFill>
                    <a:schemeClr val="bg1"/>
                  </a:solidFill>
                </a:ln>
                <a:solidFill>
                  <a:srgbClr val="002060"/>
                </a:solidFill>
                <a:latin typeface="Arial" pitchFamily="34" charset="0"/>
                <a:cs typeface="Arial" pitchFamily="34" charset="0"/>
              </a:rPr>
              <a:t>02</a:t>
            </a:r>
            <a:endParaRPr lang="ko-KR" altLang="en-US" sz="3200" b="1" dirty="0">
              <a:ln w="12700">
                <a:solidFill>
                  <a:schemeClr val="bg1"/>
                </a:solidFill>
              </a:ln>
              <a:solidFill>
                <a:srgbClr val="002060"/>
              </a:solidFill>
              <a:latin typeface="Arial" pitchFamily="34" charset="0"/>
              <a:cs typeface="Arial" pitchFamily="34" charset="0"/>
            </a:endParaRPr>
          </a:p>
        </p:txBody>
      </p:sp>
      <p:sp>
        <p:nvSpPr>
          <p:cNvPr id="44" name="TextBox 43">
            <a:extLst>
              <a:ext uri="{FF2B5EF4-FFF2-40B4-BE49-F238E27FC236}">
                <a16:creationId xmlns:a16="http://schemas.microsoft.com/office/drawing/2014/main" xmlns="" id="{54305519-CF94-4073-AC6F-8E35010F8236}"/>
              </a:ext>
            </a:extLst>
          </p:cNvPr>
          <p:cNvSpPr txBox="1"/>
          <p:nvPr/>
        </p:nvSpPr>
        <p:spPr>
          <a:xfrm>
            <a:off x="6875016" y="4924130"/>
            <a:ext cx="960339" cy="584775"/>
          </a:xfrm>
          <a:prstGeom prst="rect">
            <a:avLst/>
          </a:prstGeom>
          <a:noFill/>
        </p:spPr>
        <p:txBody>
          <a:bodyPr wrap="square" rtlCol="0">
            <a:spAutoFit/>
          </a:bodyPr>
          <a:lstStyle/>
          <a:p>
            <a:pPr algn="ctr"/>
            <a:r>
              <a:rPr lang="en-US" altLang="ko-KR" sz="3200" b="1" dirty="0" smtClean="0">
                <a:ln w="12700">
                  <a:solidFill>
                    <a:schemeClr val="bg1"/>
                  </a:solidFill>
                </a:ln>
                <a:solidFill>
                  <a:srgbClr val="002060"/>
                </a:solidFill>
                <a:latin typeface="Arial" pitchFamily="34" charset="0"/>
                <a:cs typeface="Arial" pitchFamily="34" charset="0"/>
              </a:rPr>
              <a:t>03</a:t>
            </a:r>
            <a:endParaRPr lang="ko-KR" altLang="en-US" sz="3200" b="1" dirty="0">
              <a:ln w="12700">
                <a:solidFill>
                  <a:schemeClr val="bg1"/>
                </a:solidFill>
              </a:ln>
              <a:solidFill>
                <a:srgbClr val="002060"/>
              </a:solidFill>
              <a:latin typeface="Arial" pitchFamily="34" charset="0"/>
              <a:cs typeface="Arial" pitchFamily="34" charset="0"/>
            </a:endParaRPr>
          </a:p>
        </p:txBody>
      </p:sp>
      <p:sp>
        <p:nvSpPr>
          <p:cNvPr id="45" name="TextBox 44">
            <a:extLst>
              <a:ext uri="{FF2B5EF4-FFF2-40B4-BE49-F238E27FC236}">
                <a16:creationId xmlns:a16="http://schemas.microsoft.com/office/drawing/2014/main" xmlns="" id="{54305519-CF94-4073-AC6F-8E35010F8236}"/>
              </a:ext>
            </a:extLst>
          </p:cNvPr>
          <p:cNvSpPr txBox="1"/>
          <p:nvPr/>
        </p:nvSpPr>
        <p:spPr>
          <a:xfrm>
            <a:off x="3287755" y="4684979"/>
            <a:ext cx="960339" cy="584775"/>
          </a:xfrm>
          <a:prstGeom prst="rect">
            <a:avLst/>
          </a:prstGeom>
          <a:noFill/>
        </p:spPr>
        <p:txBody>
          <a:bodyPr wrap="square" rtlCol="0">
            <a:spAutoFit/>
          </a:bodyPr>
          <a:lstStyle/>
          <a:p>
            <a:pPr algn="ctr"/>
            <a:r>
              <a:rPr lang="en-US" altLang="ko-KR" sz="3200" b="1" dirty="0" smtClean="0">
                <a:ln w="12700">
                  <a:solidFill>
                    <a:schemeClr val="bg1"/>
                  </a:solidFill>
                </a:ln>
                <a:solidFill>
                  <a:srgbClr val="002060"/>
                </a:solidFill>
                <a:latin typeface="Arial" pitchFamily="34" charset="0"/>
                <a:cs typeface="Arial" pitchFamily="34" charset="0"/>
              </a:rPr>
              <a:t>04</a:t>
            </a:r>
            <a:endParaRPr lang="ko-KR" altLang="en-US" sz="3200" b="1" dirty="0">
              <a:ln w="12700">
                <a:solidFill>
                  <a:schemeClr val="bg1"/>
                </a:solidFill>
              </a:ln>
              <a:solidFill>
                <a:srgbClr val="002060"/>
              </a:solidFill>
              <a:latin typeface="Arial" pitchFamily="34" charset="0"/>
              <a:cs typeface="Arial" pitchFamily="34" charset="0"/>
            </a:endParaRPr>
          </a:p>
        </p:txBody>
      </p:sp>
      <p:sp>
        <p:nvSpPr>
          <p:cNvPr id="47" name="TextBox 46">
            <a:extLst>
              <a:ext uri="{FF2B5EF4-FFF2-40B4-BE49-F238E27FC236}">
                <a16:creationId xmlns:a16="http://schemas.microsoft.com/office/drawing/2014/main" xmlns="" id="{54305519-CF94-4073-AC6F-8E35010F8236}"/>
              </a:ext>
            </a:extLst>
          </p:cNvPr>
          <p:cNvSpPr txBox="1"/>
          <p:nvPr/>
        </p:nvSpPr>
        <p:spPr>
          <a:xfrm>
            <a:off x="3442499" y="3179735"/>
            <a:ext cx="960339" cy="584775"/>
          </a:xfrm>
          <a:prstGeom prst="rect">
            <a:avLst/>
          </a:prstGeom>
          <a:noFill/>
        </p:spPr>
        <p:txBody>
          <a:bodyPr wrap="square" rtlCol="0">
            <a:spAutoFit/>
          </a:bodyPr>
          <a:lstStyle/>
          <a:p>
            <a:pPr algn="ctr"/>
            <a:r>
              <a:rPr lang="en-US" altLang="ko-KR" sz="3200" b="1" dirty="0" smtClean="0">
                <a:ln w="12700">
                  <a:solidFill>
                    <a:schemeClr val="bg1"/>
                  </a:solidFill>
                </a:ln>
                <a:solidFill>
                  <a:srgbClr val="002060"/>
                </a:solidFill>
                <a:latin typeface="Arial" pitchFamily="34" charset="0"/>
                <a:cs typeface="Arial" pitchFamily="34" charset="0"/>
              </a:rPr>
              <a:t>05</a:t>
            </a:r>
            <a:endParaRPr lang="ko-KR" altLang="en-US" sz="3200" b="1" dirty="0">
              <a:ln w="12700">
                <a:solidFill>
                  <a:schemeClr val="bg1"/>
                </a:solidFill>
              </a:ln>
              <a:solidFill>
                <a:srgbClr val="002060"/>
              </a:solidFill>
              <a:latin typeface="Arial" pitchFamily="34" charset="0"/>
              <a:cs typeface="Arial" pitchFamily="34" charset="0"/>
            </a:endParaRPr>
          </a:p>
        </p:txBody>
      </p:sp>
      <p:sp>
        <p:nvSpPr>
          <p:cNvPr id="48" name="TextBox 47">
            <a:extLst>
              <a:ext uri="{FF2B5EF4-FFF2-40B4-BE49-F238E27FC236}">
                <a16:creationId xmlns:a16="http://schemas.microsoft.com/office/drawing/2014/main" xmlns="" id="{54305519-CF94-4073-AC6F-8E35010F8236}"/>
              </a:ext>
            </a:extLst>
          </p:cNvPr>
          <p:cNvSpPr txBox="1"/>
          <p:nvPr/>
        </p:nvSpPr>
        <p:spPr>
          <a:xfrm>
            <a:off x="4159952" y="1350936"/>
            <a:ext cx="960339" cy="584775"/>
          </a:xfrm>
          <a:prstGeom prst="rect">
            <a:avLst/>
          </a:prstGeom>
          <a:noFill/>
        </p:spPr>
        <p:txBody>
          <a:bodyPr wrap="square" rtlCol="0">
            <a:spAutoFit/>
          </a:bodyPr>
          <a:lstStyle/>
          <a:p>
            <a:pPr algn="ctr"/>
            <a:r>
              <a:rPr lang="en-US" altLang="ko-KR" sz="3200" b="1" dirty="0" smtClean="0">
                <a:ln w="12700">
                  <a:solidFill>
                    <a:schemeClr val="bg1"/>
                  </a:solidFill>
                </a:ln>
                <a:solidFill>
                  <a:srgbClr val="002060"/>
                </a:solidFill>
                <a:latin typeface="Arial" pitchFamily="34" charset="0"/>
                <a:cs typeface="Arial" pitchFamily="34" charset="0"/>
              </a:rPr>
              <a:t>06</a:t>
            </a:r>
            <a:endParaRPr lang="ko-KR" altLang="en-US" sz="3200" b="1" dirty="0">
              <a:ln w="12700">
                <a:solidFill>
                  <a:schemeClr val="bg1"/>
                </a:solidFill>
              </a:ln>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309470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P spid="2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6">
            <a:extLst>
              <a:ext uri="{FF2B5EF4-FFF2-40B4-BE49-F238E27FC236}">
                <a16:creationId xmlns:a16="http://schemas.microsoft.com/office/drawing/2014/main" xmlns="" id="{C5D6C671-2631-4DCC-BDC1-ADCB7946E045}"/>
              </a:ext>
            </a:extLst>
          </p:cNvPr>
          <p:cNvSpPr/>
          <p:nvPr/>
        </p:nvSpPr>
        <p:spPr>
          <a:xfrm>
            <a:off x="8417607" y="0"/>
            <a:ext cx="37743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0" dirty="0" smtClean="0"/>
              <a:t> </a:t>
            </a:r>
            <a:endParaRPr lang="ko-KR" altLang="en-US" sz="2700" dirty="0"/>
          </a:p>
        </p:txBody>
      </p:sp>
      <p:cxnSp>
        <p:nvCxnSpPr>
          <p:cNvPr id="4" name="Straight Connector 3">
            <a:extLst>
              <a:ext uri="{FF2B5EF4-FFF2-40B4-BE49-F238E27FC236}">
                <a16:creationId xmlns:a16="http://schemas.microsoft.com/office/drawing/2014/main" xmlns="" id="{28A76344-75BD-4612-B113-24C7D742D398}"/>
              </a:ext>
            </a:extLst>
          </p:cNvPr>
          <p:cNvCxnSpPr>
            <a:cxnSpLocks/>
          </p:cNvCxnSpPr>
          <p:nvPr/>
        </p:nvCxnSpPr>
        <p:spPr>
          <a:xfrm>
            <a:off x="836027" y="1069147"/>
            <a:ext cx="0" cy="53331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L-Shape 4">
            <a:extLst>
              <a:ext uri="{FF2B5EF4-FFF2-40B4-BE49-F238E27FC236}">
                <a16:creationId xmlns:a16="http://schemas.microsoft.com/office/drawing/2014/main" xmlns="" id="{4D47802D-21D0-4E55-BFB8-945DE79C246E}"/>
              </a:ext>
            </a:extLst>
          </p:cNvPr>
          <p:cNvSpPr/>
          <p:nvPr/>
        </p:nvSpPr>
        <p:spPr>
          <a:xfrm rot="10800000">
            <a:off x="11217552" y="144367"/>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Oval 6">
            <a:extLst>
              <a:ext uri="{FF2B5EF4-FFF2-40B4-BE49-F238E27FC236}">
                <a16:creationId xmlns:a16="http://schemas.microsoft.com/office/drawing/2014/main" xmlns="" id="{115BCD40-B8EE-4D09-9E46-DBCCDD41FFDB}"/>
              </a:ext>
            </a:extLst>
          </p:cNvPr>
          <p:cNvSpPr/>
          <p:nvPr/>
        </p:nvSpPr>
        <p:spPr>
          <a:xfrm>
            <a:off x="728015" y="3770710"/>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Oval 16">
            <a:extLst>
              <a:ext uri="{FF2B5EF4-FFF2-40B4-BE49-F238E27FC236}">
                <a16:creationId xmlns:a16="http://schemas.microsoft.com/office/drawing/2014/main" xmlns="" id="{BDB10D0B-DB3B-42D9-BD12-ABE6D2DBCABF}"/>
              </a:ext>
            </a:extLst>
          </p:cNvPr>
          <p:cNvSpPr/>
          <p:nvPr/>
        </p:nvSpPr>
        <p:spPr>
          <a:xfrm>
            <a:off x="728015" y="6261162"/>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4" name="TextBox 13">
            <a:extLst>
              <a:ext uri="{FF2B5EF4-FFF2-40B4-BE49-F238E27FC236}">
                <a16:creationId xmlns:a16="http://schemas.microsoft.com/office/drawing/2014/main" xmlns="" id="{93B386D4-3B5C-418B-9290-4CC7B4A3F910}"/>
              </a:ext>
            </a:extLst>
          </p:cNvPr>
          <p:cNvSpPr txBox="1"/>
          <p:nvPr/>
        </p:nvSpPr>
        <p:spPr>
          <a:xfrm>
            <a:off x="1659989" y="1843908"/>
            <a:ext cx="6700148" cy="461665"/>
          </a:xfrm>
          <a:prstGeom prst="rect">
            <a:avLst/>
          </a:prstGeom>
          <a:noFill/>
        </p:spPr>
        <p:txBody>
          <a:bodyPr wrap="square" rtlCol="0">
            <a:spAutoFit/>
          </a:bodyPr>
          <a:lstStyle/>
          <a:p>
            <a:endParaRPr lang="ko-KR" altLang="en-US" sz="2400" b="1" dirty="0">
              <a:solidFill>
                <a:srgbClr val="0070C0"/>
              </a:solidFill>
              <a:latin typeface="Palatino Linotype" pitchFamily="18" charset="0"/>
              <a:cs typeface="Arial" pitchFamily="34" charset="0"/>
            </a:endParaRPr>
          </a:p>
        </p:txBody>
      </p:sp>
      <p:grpSp>
        <p:nvGrpSpPr>
          <p:cNvPr id="2" name="Group 27">
            <a:extLst>
              <a:ext uri="{FF2B5EF4-FFF2-40B4-BE49-F238E27FC236}">
                <a16:creationId xmlns:a16="http://schemas.microsoft.com/office/drawing/2014/main" xmlns="" id="{26399FE1-390F-4579-A07A-F04604FCABE6}"/>
              </a:ext>
            </a:extLst>
          </p:cNvPr>
          <p:cNvGrpSpPr/>
          <p:nvPr/>
        </p:nvGrpSpPr>
        <p:grpSpPr>
          <a:xfrm>
            <a:off x="8482819" y="591414"/>
            <a:ext cx="3709184" cy="2137083"/>
            <a:chOff x="2759032" y="554779"/>
            <a:chExt cx="2419856" cy="2137083"/>
          </a:xfrm>
        </p:grpSpPr>
        <p:sp>
          <p:nvSpPr>
            <p:cNvPr id="22" name="TextBox 21">
              <a:extLst>
                <a:ext uri="{FF2B5EF4-FFF2-40B4-BE49-F238E27FC236}">
                  <a16:creationId xmlns:a16="http://schemas.microsoft.com/office/drawing/2014/main" xmlns="" id="{D9AA93B5-5192-4167-8FB4-51971D46558E}"/>
                </a:ext>
              </a:extLst>
            </p:cNvPr>
            <p:cNvSpPr txBox="1"/>
            <p:nvPr/>
          </p:nvSpPr>
          <p:spPr>
            <a:xfrm>
              <a:off x="2759032" y="1060646"/>
              <a:ext cx="2293014" cy="1631216"/>
            </a:xfrm>
            <a:prstGeom prst="rect">
              <a:avLst/>
            </a:prstGeom>
            <a:noFill/>
          </p:spPr>
          <p:txBody>
            <a:bodyPr wrap="square" rtlCol="0">
              <a:spAutoFit/>
            </a:bodyPr>
            <a:lstStyle/>
            <a:p>
              <a:pPr>
                <a:buFont typeface="Wingdings" pitchFamily="2" charset="2"/>
                <a:buChar char="q"/>
              </a:pPr>
              <a:r>
                <a:rPr lang="en-US" sz="2000" dirty="0" smtClean="0">
                  <a:solidFill>
                    <a:srgbClr val="FFFF00"/>
                  </a:solidFill>
                  <a:latin typeface="Palatino Linotype" pitchFamily="18" charset="0"/>
                </a:rPr>
                <a:t>Whereas some issues can</a:t>
              </a:r>
            </a:p>
            <a:p>
              <a:r>
                <a:rPr lang="en-US" sz="2000" dirty="0" smtClean="0">
                  <a:solidFill>
                    <a:srgbClr val="FFFF00"/>
                  </a:solidFill>
                  <a:latin typeface="Palatino Linotype" pitchFamily="18" charset="0"/>
                </a:rPr>
                <a:t>    be easily addressed at the</a:t>
              </a:r>
            </a:p>
            <a:p>
              <a:r>
                <a:rPr lang="en-US" sz="2000" dirty="0" smtClean="0">
                  <a:solidFill>
                    <a:srgbClr val="FFFF00"/>
                  </a:solidFill>
                  <a:latin typeface="Palatino Linotype" pitchFamily="18" charset="0"/>
                </a:rPr>
                <a:t>    national level, others may</a:t>
              </a:r>
            </a:p>
            <a:p>
              <a:r>
                <a:rPr lang="en-US" sz="2000" dirty="0" smtClean="0">
                  <a:solidFill>
                    <a:srgbClr val="FFFF00"/>
                  </a:solidFill>
                  <a:latin typeface="Palatino Linotype" pitchFamily="18" charset="0"/>
                </a:rPr>
                <a:t>    require international </a:t>
              </a:r>
            </a:p>
            <a:p>
              <a:r>
                <a:rPr lang="en-US" sz="2000" dirty="0" smtClean="0">
                  <a:solidFill>
                    <a:srgbClr val="FFFF00"/>
                  </a:solidFill>
                  <a:latin typeface="Palatino Linotype" pitchFamily="18" charset="0"/>
                </a:rPr>
                <a:t>    cooperation</a:t>
              </a:r>
              <a:endParaRPr lang="ko-KR" altLang="en-US" sz="2000" dirty="0">
                <a:solidFill>
                  <a:srgbClr val="FFFF00"/>
                </a:solidFill>
                <a:latin typeface="Palatino Linotype" pitchFamily="18" charset="0"/>
                <a:cs typeface="Arial" pitchFamily="34" charset="0"/>
              </a:endParaRPr>
            </a:p>
          </p:txBody>
        </p:sp>
        <p:sp>
          <p:nvSpPr>
            <p:cNvPr id="23" name="TextBox 22">
              <a:extLst>
                <a:ext uri="{FF2B5EF4-FFF2-40B4-BE49-F238E27FC236}">
                  <a16:creationId xmlns:a16="http://schemas.microsoft.com/office/drawing/2014/main" xmlns="" id="{1CB1C04F-C005-457C-9949-72F783B153F5}"/>
                </a:ext>
              </a:extLst>
            </p:cNvPr>
            <p:cNvSpPr txBox="1"/>
            <p:nvPr/>
          </p:nvSpPr>
          <p:spPr>
            <a:xfrm>
              <a:off x="2768211" y="554779"/>
              <a:ext cx="2410677" cy="461665"/>
            </a:xfrm>
            <a:prstGeom prst="rect">
              <a:avLst/>
            </a:prstGeom>
            <a:noFill/>
          </p:spPr>
          <p:txBody>
            <a:bodyPr wrap="square" rtlCol="0">
              <a:spAutoFit/>
            </a:bodyPr>
            <a:lstStyle/>
            <a:p>
              <a:pPr algn="ctr">
                <a:buFont typeface="Arial" pitchFamily="34" charset="0"/>
                <a:buChar char="•"/>
              </a:pPr>
              <a:r>
                <a:rPr lang="en-US" altLang="ko-KR" sz="2400" b="1" dirty="0" smtClean="0">
                  <a:solidFill>
                    <a:srgbClr val="FFFF00"/>
                  </a:solidFill>
                  <a:latin typeface="Palatino Linotype" pitchFamily="18" charset="0"/>
                  <a:cs typeface="Arial" pitchFamily="34" charset="0"/>
                </a:rPr>
                <a:t>Taxation Issues</a:t>
              </a:r>
              <a:endParaRPr lang="ko-KR" altLang="en-US" sz="2400" b="1" dirty="0">
                <a:solidFill>
                  <a:srgbClr val="FFFF00"/>
                </a:solidFill>
                <a:latin typeface="Palatino Linotype" pitchFamily="18" charset="0"/>
                <a:cs typeface="Arial" pitchFamily="34" charset="0"/>
              </a:endParaRPr>
            </a:p>
          </p:txBody>
        </p:sp>
      </p:grpSp>
      <p:sp>
        <p:nvSpPr>
          <p:cNvPr id="25" name="TextBox 24">
            <a:extLst>
              <a:ext uri="{FF2B5EF4-FFF2-40B4-BE49-F238E27FC236}">
                <a16:creationId xmlns:a16="http://schemas.microsoft.com/office/drawing/2014/main" xmlns="" id="{24692EC3-F7F7-4EE6-B68F-DCED4E849AFB}"/>
              </a:ext>
            </a:extLst>
          </p:cNvPr>
          <p:cNvSpPr txBox="1"/>
          <p:nvPr/>
        </p:nvSpPr>
        <p:spPr>
          <a:xfrm>
            <a:off x="8471553" y="2290197"/>
            <a:ext cx="3720447" cy="400110"/>
          </a:xfrm>
          <a:prstGeom prst="rect">
            <a:avLst/>
          </a:prstGeom>
          <a:noFill/>
        </p:spPr>
        <p:txBody>
          <a:bodyPr wrap="square" rtlCol="0">
            <a:spAutoFit/>
          </a:bodyPr>
          <a:lstStyle/>
          <a:p>
            <a:pPr lvl="1"/>
            <a:endParaRPr lang="ko-KR" altLang="en-US" sz="2000" dirty="0">
              <a:solidFill>
                <a:schemeClr val="bg1"/>
              </a:solidFill>
              <a:latin typeface="Palatino Linotype" pitchFamily="18" charset="0"/>
              <a:cs typeface="Arial" pitchFamily="34" charset="0"/>
            </a:endParaRPr>
          </a:p>
        </p:txBody>
      </p:sp>
      <p:sp>
        <p:nvSpPr>
          <p:cNvPr id="30" name="Oval 6">
            <a:extLst>
              <a:ext uri="{FF2B5EF4-FFF2-40B4-BE49-F238E27FC236}">
                <a16:creationId xmlns:a16="http://schemas.microsoft.com/office/drawing/2014/main" xmlns="" id="{8756E2B7-7099-4E3F-8BE1-96F0C64A50C5}"/>
              </a:ext>
            </a:extLst>
          </p:cNvPr>
          <p:cNvSpPr/>
          <p:nvPr/>
        </p:nvSpPr>
        <p:spPr>
          <a:xfrm>
            <a:off x="699880" y="1294322"/>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7" name="Group 9">
            <a:extLst>
              <a:ext uri="{FF2B5EF4-FFF2-40B4-BE49-F238E27FC236}">
                <a16:creationId xmlns:a16="http://schemas.microsoft.com/office/drawing/2014/main" xmlns="" id="{346008A7-710C-477A-88A4-632FAF36D42E}"/>
              </a:ext>
            </a:extLst>
          </p:cNvPr>
          <p:cNvGrpSpPr/>
          <p:nvPr/>
        </p:nvGrpSpPr>
        <p:grpSpPr>
          <a:xfrm>
            <a:off x="1069145" y="197045"/>
            <a:ext cx="7315200" cy="2190043"/>
            <a:chOff x="2179734" y="1834938"/>
            <a:chExt cx="3782238" cy="2190043"/>
          </a:xfrm>
        </p:grpSpPr>
        <p:sp>
          <p:nvSpPr>
            <p:cNvPr id="32" name="TextBox 31">
              <a:extLst>
                <a:ext uri="{FF2B5EF4-FFF2-40B4-BE49-F238E27FC236}">
                  <a16:creationId xmlns:a16="http://schemas.microsoft.com/office/drawing/2014/main" xmlns="" id="{04AC0423-F54B-4041-A4A1-04905766E720}"/>
                </a:ext>
              </a:extLst>
            </p:cNvPr>
            <p:cNvSpPr txBox="1"/>
            <p:nvPr/>
          </p:nvSpPr>
          <p:spPr>
            <a:xfrm>
              <a:off x="2194281" y="2393765"/>
              <a:ext cx="3767691" cy="1631216"/>
            </a:xfrm>
            <a:prstGeom prst="rect">
              <a:avLst/>
            </a:prstGeom>
            <a:noFill/>
          </p:spPr>
          <p:txBody>
            <a:bodyPr wrap="square" rtlCol="0">
              <a:spAutoFit/>
            </a:bodyPr>
            <a:lstStyle/>
            <a:p>
              <a:pPr algn="just">
                <a:buFont typeface="Wingdings" pitchFamily="2" charset="2"/>
                <a:buChar char="q"/>
              </a:pPr>
              <a:r>
                <a:rPr lang="en-US" sz="2000" b="1" dirty="0" smtClean="0">
                  <a:latin typeface="Palatino Linotype" pitchFamily="18" charset="0"/>
                </a:rPr>
                <a:t>To level the playing field between conventional and</a:t>
              </a:r>
            </a:p>
            <a:p>
              <a:pPr algn="just"/>
              <a:r>
                <a:rPr lang="en-US" sz="2000" b="1" dirty="0" smtClean="0">
                  <a:latin typeface="Palatino Linotype" pitchFamily="18" charset="0"/>
                </a:rPr>
                <a:t>    Islamic finance, a number of issues will need to be</a:t>
              </a:r>
            </a:p>
            <a:p>
              <a:pPr algn="just"/>
              <a:r>
                <a:rPr lang="en-US" sz="2000" b="1" dirty="0" smtClean="0">
                  <a:latin typeface="Palatino Linotype" pitchFamily="18" charset="0"/>
                </a:rPr>
                <a:t>    addressed in the context of domestic and international </a:t>
              </a:r>
            </a:p>
            <a:p>
              <a:pPr algn="just"/>
              <a:r>
                <a:rPr lang="en-US" sz="2000" b="1" dirty="0" smtClean="0">
                  <a:latin typeface="Palatino Linotype" pitchFamily="18" charset="0"/>
                </a:rPr>
                <a:t>    taxation</a:t>
              </a:r>
            </a:p>
            <a:p>
              <a:pPr algn="just"/>
              <a:r>
                <a:rPr lang="en-US" sz="2000" b="1" dirty="0" smtClean="0">
                  <a:latin typeface="Palatino Linotype" pitchFamily="18" charset="0"/>
                </a:rPr>
                <a:t>    systems</a:t>
              </a:r>
              <a:endParaRPr lang="ko-KR" altLang="en-US" sz="2000" dirty="0">
                <a:solidFill>
                  <a:schemeClr val="tx1">
                    <a:lumMod val="75000"/>
                    <a:lumOff val="25000"/>
                  </a:schemeClr>
                </a:solidFill>
                <a:latin typeface="Palatino Linotype" pitchFamily="18" charset="0"/>
                <a:cs typeface="Arial" pitchFamily="34" charset="0"/>
              </a:endParaRPr>
            </a:p>
          </p:txBody>
        </p:sp>
        <p:sp>
          <p:nvSpPr>
            <p:cNvPr id="33" name="TextBox 32">
              <a:extLst>
                <a:ext uri="{FF2B5EF4-FFF2-40B4-BE49-F238E27FC236}">
                  <a16:creationId xmlns:a16="http://schemas.microsoft.com/office/drawing/2014/main" xmlns="" id="{6C339451-6BBA-4D9A-8297-10219132E6FC}"/>
                </a:ext>
              </a:extLst>
            </p:cNvPr>
            <p:cNvSpPr txBox="1"/>
            <p:nvPr/>
          </p:nvSpPr>
          <p:spPr>
            <a:xfrm>
              <a:off x="2179734" y="1834938"/>
              <a:ext cx="3760418" cy="523220"/>
            </a:xfrm>
            <a:prstGeom prst="rect">
              <a:avLst/>
            </a:prstGeom>
            <a:noFill/>
          </p:spPr>
          <p:txBody>
            <a:bodyPr wrap="square" rtlCol="0">
              <a:spAutoFit/>
            </a:bodyPr>
            <a:lstStyle/>
            <a:p>
              <a:pPr algn="ctr"/>
              <a:r>
                <a:rPr lang="en-US" altLang="ko-KR" sz="2800" b="1" dirty="0" smtClean="0">
                  <a:solidFill>
                    <a:srgbClr val="0070C0"/>
                  </a:solidFill>
                  <a:latin typeface="Palatino Linotype" pitchFamily="18" charset="0"/>
                  <a:cs typeface="Arial" pitchFamily="34" charset="0"/>
                </a:rPr>
                <a:t>5.0    Taxation </a:t>
              </a:r>
              <a:r>
                <a:rPr lang="en-US" altLang="ko-KR" sz="2800" b="1" dirty="0" smtClean="0">
                  <a:solidFill>
                    <a:srgbClr val="0070C0"/>
                  </a:solidFill>
                  <a:latin typeface="Palatino Linotype" pitchFamily="18" charset="0"/>
                  <a:cs typeface="Arial" pitchFamily="34" charset="0"/>
                </a:rPr>
                <a:t>Issues to be Addressed</a:t>
              </a:r>
              <a:endParaRPr lang="ko-KR" altLang="en-US" sz="2800" b="1" dirty="0">
                <a:solidFill>
                  <a:srgbClr val="0070C0"/>
                </a:solidFill>
                <a:latin typeface="Palatino Linotype" pitchFamily="18" charset="0"/>
                <a:cs typeface="Arial" pitchFamily="34" charset="0"/>
              </a:endParaRPr>
            </a:p>
          </p:txBody>
        </p:sp>
      </p:grpSp>
      <p:sp>
        <p:nvSpPr>
          <p:cNvPr id="36" name="TextBox 35">
            <a:extLst>
              <a:ext uri="{FF2B5EF4-FFF2-40B4-BE49-F238E27FC236}">
                <a16:creationId xmlns:a16="http://schemas.microsoft.com/office/drawing/2014/main" xmlns="" id="{CEBAF706-31D5-43F0-AC3B-C557C4B13494}"/>
              </a:ext>
            </a:extLst>
          </p:cNvPr>
          <p:cNvSpPr txBox="1"/>
          <p:nvPr/>
        </p:nvSpPr>
        <p:spPr>
          <a:xfrm>
            <a:off x="8935219" y="868415"/>
            <a:ext cx="2678050"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grpSp>
        <p:nvGrpSpPr>
          <p:cNvPr id="8" name="Group 17">
            <a:extLst>
              <a:ext uri="{FF2B5EF4-FFF2-40B4-BE49-F238E27FC236}">
                <a16:creationId xmlns:a16="http://schemas.microsoft.com/office/drawing/2014/main" xmlns="" id="{9A19999C-2EA9-4D48-9523-639A6DFACEAC}"/>
              </a:ext>
            </a:extLst>
          </p:cNvPr>
          <p:cNvGrpSpPr/>
          <p:nvPr/>
        </p:nvGrpSpPr>
        <p:grpSpPr>
          <a:xfrm>
            <a:off x="1671714" y="2527000"/>
            <a:ext cx="6628225" cy="1323439"/>
            <a:chOff x="3132863" y="2576645"/>
            <a:chExt cx="2927307" cy="1323439"/>
          </a:xfrm>
        </p:grpSpPr>
        <p:sp>
          <p:nvSpPr>
            <p:cNvPr id="28" name="TextBox 27">
              <a:extLst>
                <a:ext uri="{FF2B5EF4-FFF2-40B4-BE49-F238E27FC236}">
                  <a16:creationId xmlns:a16="http://schemas.microsoft.com/office/drawing/2014/main" xmlns="" id="{0833964F-9C6C-40BA-86D1-711D71DFCF52}"/>
                </a:ext>
              </a:extLst>
            </p:cNvPr>
            <p:cNvSpPr txBox="1"/>
            <p:nvPr/>
          </p:nvSpPr>
          <p:spPr>
            <a:xfrm>
              <a:off x="3179850" y="2576645"/>
              <a:ext cx="2880320" cy="1323439"/>
            </a:xfrm>
            <a:prstGeom prst="rect">
              <a:avLst/>
            </a:prstGeom>
            <a:noFill/>
          </p:spPr>
          <p:txBody>
            <a:bodyPr wrap="square" rtlCol="0">
              <a:spAutoFit/>
            </a:bodyPr>
            <a:lstStyle/>
            <a:p>
              <a:pPr algn="just">
                <a:buFont typeface="Wingdings" pitchFamily="2" charset="2"/>
                <a:buChar char="q"/>
              </a:pPr>
              <a:r>
                <a:rPr lang="en-US" sz="2000" dirty="0" smtClean="0">
                  <a:latin typeface="Palatino Linotype" pitchFamily="18" charset="0"/>
                </a:rPr>
                <a:t>These relate primarily to the treatment of Islamic</a:t>
              </a:r>
            </a:p>
            <a:p>
              <a:pPr algn="just"/>
              <a:r>
                <a:rPr lang="en-US" sz="2000" dirty="0" smtClean="0">
                  <a:latin typeface="Palatino Linotype" pitchFamily="18" charset="0"/>
                </a:rPr>
                <a:t>    finance under income taxes, sales taxes (for example,</a:t>
              </a:r>
            </a:p>
            <a:p>
              <a:pPr algn="just"/>
              <a:r>
                <a:rPr lang="en-US" sz="2000" dirty="0" smtClean="0">
                  <a:latin typeface="Palatino Linotype" pitchFamily="18" charset="0"/>
                </a:rPr>
                <a:t>    value added taxes on assets), specific transaction</a:t>
              </a:r>
            </a:p>
            <a:p>
              <a:pPr algn="just"/>
              <a:r>
                <a:rPr lang="en-US" sz="2000" dirty="0" smtClean="0">
                  <a:latin typeface="Palatino Linotype" pitchFamily="18" charset="0"/>
                </a:rPr>
                <a:t>    taxes, and bilateral tax treaties as well as </a:t>
              </a:r>
              <a:r>
                <a:rPr lang="en-US" sz="2000" b="1" dirty="0" smtClean="0">
                  <a:latin typeface="Palatino Linotype" pitchFamily="18" charset="0"/>
                </a:rPr>
                <a:t>interest</a:t>
              </a:r>
              <a:endParaRPr lang="ko-KR" altLang="en-US" sz="2000" b="1" dirty="0">
                <a:solidFill>
                  <a:schemeClr val="tx1">
                    <a:lumMod val="75000"/>
                    <a:lumOff val="25000"/>
                  </a:schemeClr>
                </a:solidFill>
                <a:latin typeface="Palatino Linotype" pitchFamily="18" charset="0"/>
                <a:cs typeface="Arial" pitchFamily="34" charset="0"/>
              </a:endParaRPr>
            </a:p>
          </p:txBody>
        </p:sp>
        <p:sp>
          <p:nvSpPr>
            <p:cNvPr id="31" name="TextBox 30">
              <a:extLst>
                <a:ext uri="{FF2B5EF4-FFF2-40B4-BE49-F238E27FC236}">
                  <a16:creationId xmlns:a16="http://schemas.microsoft.com/office/drawing/2014/main" xmlns="" id="{93B386D4-3B5C-418B-9290-4CC7B4A3F910}"/>
                </a:ext>
              </a:extLst>
            </p:cNvPr>
            <p:cNvSpPr txBox="1"/>
            <p:nvPr/>
          </p:nvSpPr>
          <p:spPr>
            <a:xfrm>
              <a:off x="3132863" y="2875945"/>
              <a:ext cx="2898578" cy="461665"/>
            </a:xfrm>
            <a:prstGeom prst="rect">
              <a:avLst/>
            </a:prstGeom>
            <a:noFill/>
          </p:spPr>
          <p:txBody>
            <a:bodyPr wrap="square" rtlCol="0">
              <a:spAutoFit/>
            </a:bodyPr>
            <a:lstStyle/>
            <a:p>
              <a:endParaRPr lang="ko-KR" altLang="en-US" sz="2400" b="1" dirty="0">
                <a:solidFill>
                  <a:srgbClr val="0070C0"/>
                </a:solidFill>
                <a:latin typeface="Palatino Linotype" pitchFamily="18" charset="0"/>
                <a:cs typeface="Arial" pitchFamily="34" charset="0"/>
              </a:endParaRPr>
            </a:p>
          </p:txBody>
        </p:sp>
      </p:grpSp>
      <p:sp>
        <p:nvSpPr>
          <p:cNvPr id="26" name="TextBox 25">
            <a:extLst>
              <a:ext uri="{FF2B5EF4-FFF2-40B4-BE49-F238E27FC236}">
                <a16:creationId xmlns:a16="http://schemas.microsoft.com/office/drawing/2014/main" xmlns="" id="{0833964F-9C6C-40BA-86D1-711D71DFCF52}"/>
              </a:ext>
            </a:extLst>
          </p:cNvPr>
          <p:cNvSpPr txBox="1"/>
          <p:nvPr/>
        </p:nvSpPr>
        <p:spPr>
          <a:xfrm>
            <a:off x="1688883" y="3938954"/>
            <a:ext cx="6657944" cy="1323439"/>
          </a:xfrm>
          <a:prstGeom prst="rect">
            <a:avLst/>
          </a:prstGeom>
          <a:noFill/>
        </p:spPr>
        <p:txBody>
          <a:bodyPr wrap="square" rtlCol="0">
            <a:spAutoFit/>
          </a:bodyPr>
          <a:lstStyle/>
          <a:p>
            <a:pPr>
              <a:buFont typeface="Wingdings" pitchFamily="2" charset="2"/>
              <a:buChar char="q"/>
            </a:pPr>
            <a:r>
              <a:rPr lang="en-US" sz="2000" dirty="0" smtClean="0">
                <a:latin typeface="Palatino Linotype" pitchFamily="18" charset="0"/>
              </a:rPr>
              <a:t>This has limited the scope for money market trading </a:t>
            </a:r>
          </a:p>
          <a:p>
            <a:r>
              <a:rPr lang="en-US" sz="2000" dirty="0" smtClean="0">
                <a:latin typeface="Palatino Linotype" pitchFamily="18" charset="0"/>
              </a:rPr>
              <a:t>    and the development of central bank liquidity </a:t>
            </a:r>
          </a:p>
          <a:p>
            <a:r>
              <a:rPr lang="en-US" sz="2000" dirty="0" smtClean="0">
                <a:latin typeface="Palatino Linotype" pitchFamily="18" charset="0"/>
              </a:rPr>
              <a:t>    facilities for Islamic banking and finance, both of </a:t>
            </a:r>
          </a:p>
          <a:p>
            <a:r>
              <a:rPr lang="en-US" sz="2000" dirty="0" smtClean="0">
                <a:latin typeface="Palatino Linotype" pitchFamily="18" charset="0"/>
              </a:rPr>
              <a:t>    which are necessary for market-based monetary policy</a:t>
            </a:r>
            <a:endParaRPr lang="ko-KR" altLang="en-US" sz="2200" dirty="0">
              <a:solidFill>
                <a:schemeClr val="tx1">
                  <a:lumMod val="75000"/>
                  <a:lumOff val="25000"/>
                </a:schemeClr>
              </a:solidFill>
              <a:latin typeface="Palatino Linotype" pitchFamily="18" charset="0"/>
              <a:cs typeface="Arial" pitchFamily="34" charset="0"/>
            </a:endParaRPr>
          </a:p>
        </p:txBody>
      </p:sp>
      <p:sp>
        <p:nvSpPr>
          <p:cNvPr id="37" name="TextBox 36">
            <a:extLst>
              <a:ext uri="{FF2B5EF4-FFF2-40B4-BE49-F238E27FC236}">
                <a16:creationId xmlns:a16="http://schemas.microsoft.com/office/drawing/2014/main" xmlns="" id="{D9AA93B5-5192-4167-8FB4-51971D46558E}"/>
              </a:ext>
            </a:extLst>
          </p:cNvPr>
          <p:cNvSpPr txBox="1"/>
          <p:nvPr/>
        </p:nvSpPr>
        <p:spPr>
          <a:xfrm>
            <a:off x="8482816" y="1097281"/>
            <a:ext cx="3709184" cy="707886"/>
          </a:xfrm>
          <a:prstGeom prst="rect">
            <a:avLst/>
          </a:prstGeom>
          <a:noFill/>
        </p:spPr>
        <p:txBody>
          <a:bodyPr wrap="square" rtlCol="0">
            <a:spAutoFit/>
          </a:bodyPr>
          <a:lstStyle/>
          <a:p>
            <a:endParaRPr lang="en-US" sz="2000" b="1" dirty="0" smtClean="0">
              <a:solidFill>
                <a:srgbClr val="FFFF00"/>
              </a:solidFill>
              <a:latin typeface="Palatino Linotype" pitchFamily="18" charset="0"/>
            </a:endParaRPr>
          </a:p>
          <a:p>
            <a:endParaRPr lang="en-US" altLang="ko-KR" sz="2000" dirty="0" smtClean="0">
              <a:latin typeface="Palatino Linotype" pitchFamily="18" charset="0"/>
              <a:cs typeface="Arial" pitchFamily="34" charset="0"/>
            </a:endParaRPr>
          </a:p>
        </p:txBody>
      </p:sp>
      <p:sp>
        <p:nvSpPr>
          <p:cNvPr id="27" name="TextBox 26">
            <a:extLst>
              <a:ext uri="{FF2B5EF4-FFF2-40B4-BE49-F238E27FC236}">
                <a16:creationId xmlns:a16="http://schemas.microsoft.com/office/drawing/2014/main" xmlns="" id="{0833964F-9C6C-40BA-86D1-711D71DFCF52}"/>
              </a:ext>
            </a:extLst>
          </p:cNvPr>
          <p:cNvSpPr txBox="1"/>
          <p:nvPr/>
        </p:nvSpPr>
        <p:spPr>
          <a:xfrm>
            <a:off x="1744393" y="5385582"/>
            <a:ext cx="6569614" cy="1323439"/>
          </a:xfrm>
          <a:prstGeom prst="rect">
            <a:avLst/>
          </a:prstGeom>
          <a:noFill/>
        </p:spPr>
        <p:txBody>
          <a:bodyPr wrap="square" rtlCol="0">
            <a:spAutoFit/>
          </a:bodyPr>
          <a:lstStyle/>
          <a:p>
            <a:pPr>
              <a:buFont typeface="Wingdings" pitchFamily="2" charset="2"/>
              <a:buChar char="q"/>
            </a:pPr>
            <a:r>
              <a:rPr lang="en-US" sz="2000" dirty="0" smtClean="0">
                <a:latin typeface="Palatino Linotype" pitchFamily="18" charset="0"/>
              </a:rPr>
              <a:t>They may arise in the context of financial/ banking</a:t>
            </a:r>
          </a:p>
          <a:p>
            <a:r>
              <a:rPr lang="en-US" sz="2000" dirty="0" smtClean="0">
                <a:latin typeface="Palatino Linotype" pitchFamily="18" charset="0"/>
              </a:rPr>
              <a:t>    regulations, Takaful regulations, intermediation, </a:t>
            </a:r>
          </a:p>
          <a:p>
            <a:r>
              <a:rPr lang="en-US" sz="2000" dirty="0" smtClean="0">
                <a:latin typeface="Palatino Linotype" pitchFamily="18" charset="0"/>
              </a:rPr>
              <a:t>    portfolio investment, brokerage activities, insurance,</a:t>
            </a:r>
          </a:p>
          <a:p>
            <a:r>
              <a:rPr lang="en-US" sz="2000" dirty="0" smtClean="0">
                <a:latin typeface="Palatino Linotype" pitchFamily="18" charset="0"/>
              </a:rPr>
              <a:t>    and so on</a:t>
            </a:r>
            <a:endParaRPr lang="ko-KR" altLang="en-US" sz="2200" dirty="0">
              <a:solidFill>
                <a:schemeClr val="tx1">
                  <a:lumMod val="75000"/>
                  <a:lumOff val="25000"/>
                </a:schemeClr>
              </a:solidFill>
              <a:latin typeface="Palatino Linotype" pitchFamily="18" charset="0"/>
              <a:cs typeface="Arial" pitchFamily="34" charset="0"/>
            </a:endParaRPr>
          </a:p>
        </p:txBody>
      </p:sp>
      <p:sp>
        <p:nvSpPr>
          <p:cNvPr id="29" name="TextBox 28">
            <a:extLst>
              <a:ext uri="{FF2B5EF4-FFF2-40B4-BE49-F238E27FC236}">
                <a16:creationId xmlns:a16="http://schemas.microsoft.com/office/drawing/2014/main" xmlns="" id="{D9AA93B5-5192-4167-8FB4-51971D46558E}"/>
              </a:ext>
            </a:extLst>
          </p:cNvPr>
          <p:cNvSpPr txBox="1"/>
          <p:nvPr/>
        </p:nvSpPr>
        <p:spPr>
          <a:xfrm>
            <a:off x="8508429" y="2965939"/>
            <a:ext cx="3514759" cy="1323439"/>
          </a:xfrm>
          <a:prstGeom prst="rect">
            <a:avLst/>
          </a:prstGeom>
          <a:noFill/>
        </p:spPr>
        <p:txBody>
          <a:bodyPr wrap="square" rtlCol="0">
            <a:spAutoFit/>
          </a:bodyPr>
          <a:lstStyle/>
          <a:p>
            <a:pPr>
              <a:buFont typeface="Wingdings" pitchFamily="2" charset="2"/>
              <a:buChar char="q"/>
            </a:pPr>
            <a:r>
              <a:rPr lang="en-US" sz="2000" dirty="0" smtClean="0">
                <a:solidFill>
                  <a:srgbClr val="FFFF00"/>
                </a:solidFill>
                <a:latin typeface="Palatino Linotype" pitchFamily="18" charset="0"/>
              </a:rPr>
              <a:t>Here comes the need for</a:t>
            </a:r>
          </a:p>
          <a:p>
            <a:r>
              <a:rPr lang="en-US" sz="2000" dirty="0" smtClean="0">
                <a:solidFill>
                  <a:srgbClr val="FFFF00"/>
                </a:solidFill>
                <a:latin typeface="Palatino Linotype" pitchFamily="18" charset="0"/>
              </a:rPr>
              <a:t>   internationalization of </a:t>
            </a:r>
          </a:p>
          <a:p>
            <a:r>
              <a:rPr lang="en-US" sz="2000" dirty="0" smtClean="0">
                <a:solidFill>
                  <a:srgbClr val="FFFF00"/>
                </a:solidFill>
                <a:latin typeface="Palatino Linotype" pitchFamily="18" charset="0"/>
              </a:rPr>
              <a:t>   issues facing Islamic </a:t>
            </a:r>
          </a:p>
          <a:p>
            <a:r>
              <a:rPr lang="en-US" sz="2000" dirty="0" smtClean="0">
                <a:solidFill>
                  <a:srgbClr val="FFFF00"/>
                </a:solidFill>
                <a:latin typeface="Palatino Linotype" pitchFamily="18" charset="0"/>
              </a:rPr>
              <a:t>   banking and Finance</a:t>
            </a:r>
            <a:endParaRPr lang="ko-KR" altLang="en-US" sz="2000" dirty="0">
              <a:solidFill>
                <a:srgbClr val="FFFF00"/>
              </a:solidFill>
              <a:latin typeface="Palatino Linotype" pitchFamily="18" charset="0"/>
              <a:cs typeface="Arial" pitchFamily="34" charset="0"/>
            </a:endParaRPr>
          </a:p>
        </p:txBody>
      </p:sp>
      <p:sp>
        <p:nvSpPr>
          <p:cNvPr id="34" name="TextBox 33">
            <a:extLst>
              <a:ext uri="{FF2B5EF4-FFF2-40B4-BE49-F238E27FC236}">
                <a16:creationId xmlns:a16="http://schemas.microsoft.com/office/drawing/2014/main" xmlns="" id="{D9AA93B5-5192-4167-8FB4-51971D46558E}"/>
              </a:ext>
            </a:extLst>
          </p:cNvPr>
          <p:cNvSpPr txBox="1"/>
          <p:nvPr/>
        </p:nvSpPr>
        <p:spPr>
          <a:xfrm>
            <a:off x="8508429" y="4637651"/>
            <a:ext cx="3683571" cy="2246769"/>
          </a:xfrm>
          <a:prstGeom prst="rect">
            <a:avLst/>
          </a:prstGeom>
          <a:noFill/>
        </p:spPr>
        <p:txBody>
          <a:bodyPr wrap="square" rtlCol="0">
            <a:spAutoFit/>
          </a:bodyPr>
          <a:lstStyle/>
          <a:p>
            <a:pPr>
              <a:buFont typeface="Wingdings" pitchFamily="2" charset="2"/>
              <a:buChar char="q"/>
            </a:pPr>
            <a:r>
              <a:rPr lang="en-US" sz="2000" dirty="0" smtClean="0">
                <a:solidFill>
                  <a:srgbClr val="FFFF00"/>
                </a:solidFill>
                <a:latin typeface="Palatino Linotype" pitchFamily="18" charset="0"/>
              </a:rPr>
              <a:t>The presence of AAOIFI, </a:t>
            </a:r>
          </a:p>
          <a:p>
            <a:r>
              <a:rPr lang="en-US" sz="2000" dirty="0" smtClean="0">
                <a:solidFill>
                  <a:srgbClr val="FFFF00"/>
                </a:solidFill>
                <a:latin typeface="Palatino Linotype" pitchFamily="18" charset="0"/>
              </a:rPr>
              <a:t>    IFSB, ICD, IIRA, </a:t>
            </a:r>
            <a:r>
              <a:rPr lang="en-US" sz="2000" dirty="0" err="1" smtClean="0">
                <a:solidFill>
                  <a:srgbClr val="FFFF00"/>
                </a:solidFill>
                <a:latin typeface="Palatino Linotype" pitchFamily="18" charset="0"/>
              </a:rPr>
              <a:t>IsDB</a:t>
            </a:r>
            <a:r>
              <a:rPr lang="en-US" sz="2000" dirty="0" smtClean="0">
                <a:solidFill>
                  <a:srgbClr val="FFFF00"/>
                </a:solidFill>
                <a:latin typeface="Palatino Linotype" pitchFamily="18" charset="0"/>
              </a:rPr>
              <a:t>  is a</a:t>
            </a:r>
          </a:p>
          <a:p>
            <a:r>
              <a:rPr lang="en-US" sz="2000" dirty="0" smtClean="0">
                <a:solidFill>
                  <a:srgbClr val="FFFF00"/>
                </a:solidFill>
                <a:latin typeface="Palatino Linotype" pitchFamily="18" charset="0"/>
              </a:rPr>
              <a:t>    positive  step towards </a:t>
            </a:r>
          </a:p>
          <a:p>
            <a:r>
              <a:rPr lang="en-US" sz="2000" dirty="0" smtClean="0">
                <a:solidFill>
                  <a:srgbClr val="FFFF00"/>
                </a:solidFill>
                <a:latin typeface="Palatino Linotype" pitchFamily="18" charset="0"/>
              </a:rPr>
              <a:t>    sustainability  of  Islamic </a:t>
            </a:r>
          </a:p>
          <a:p>
            <a:r>
              <a:rPr lang="en-US" sz="2000" dirty="0" smtClean="0">
                <a:solidFill>
                  <a:srgbClr val="FFFF00"/>
                </a:solidFill>
                <a:latin typeface="Palatino Linotype" pitchFamily="18" charset="0"/>
              </a:rPr>
              <a:t>    Banking and Finance</a:t>
            </a:r>
          </a:p>
          <a:p>
            <a:r>
              <a:rPr lang="en-US" altLang="ko-KR" sz="2000" dirty="0" smtClean="0">
                <a:solidFill>
                  <a:srgbClr val="FF0000"/>
                </a:solidFill>
                <a:latin typeface="Palatino Linotype" pitchFamily="18" charset="0"/>
                <a:cs typeface="Arial" pitchFamily="34" charset="0"/>
              </a:rPr>
              <a:t>(How many banks use AAOIFI</a:t>
            </a:r>
          </a:p>
          <a:p>
            <a:r>
              <a:rPr lang="en-US" altLang="ko-KR" sz="2000" dirty="0" smtClean="0">
                <a:solidFill>
                  <a:srgbClr val="FF0000"/>
                </a:solidFill>
                <a:latin typeface="Palatino Linotype" pitchFamily="18" charset="0"/>
                <a:cs typeface="Arial" pitchFamily="34" charset="0"/>
              </a:rPr>
              <a:t>  or IFSB standards?)</a:t>
            </a:r>
            <a:endParaRPr lang="ko-KR" altLang="en-US" sz="2000" dirty="0">
              <a:solidFill>
                <a:srgbClr val="FF0000"/>
              </a:solidFill>
              <a:latin typeface="Palatino Linotype" pitchFamily="18" charset="0"/>
              <a:cs typeface="Arial" pitchFamily="34" charset="0"/>
            </a:endParaRPr>
          </a:p>
        </p:txBody>
      </p:sp>
    </p:spTree>
    <p:extLst>
      <p:ext uri="{BB962C8B-B14F-4D97-AF65-F5344CB8AC3E}">
        <p14:creationId xmlns:p14="http://schemas.microsoft.com/office/powerpoint/2010/main" xmlns="" val="18367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6">
            <a:extLst>
              <a:ext uri="{FF2B5EF4-FFF2-40B4-BE49-F238E27FC236}">
                <a16:creationId xmlns:a16="http://schemas.microsoft.com/office/drawing/2014/main" xmlns="" id="{C5D6C671-2631-4DCC-BDC1-ADCB7946E045}"/>
              </a:ext>
            </a:extLst>
          </p:cNvPr>
          <p:cNvSpPr/>
          <p:nvPr/>
        </p:nvSpPr>
        <p:spPr>
          <a:xfrm>
            <a:off x="8417607" y="0"/>
            <a:ext cx="37743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0" dirty="0" smtClean="0"/>
              <a:t> </a:t>
            </a:r>
            <a:endParaRPr lang="ko-KR" altLang="en-US" sz="2700" dirty="0"/>
          </a:p>
        </p:txBody>
      </p:sp>
      <p:cxnSp>
        <p:nvCxnSpPr>
          <p:cNvPr id="4" name="Straight Connector 3">
            <a:extLst>
              <a:ext uri="{FF2B5EF4-FFF2-40B4-BE49-F238E27FC236}">
                <a16:creationId xmlns:a16="http://schemas.microsoft.com/office/drawing/2014/main" xmlns="" id="{28A76344-75BD-4612-B113-24C7D742D398}"/>
              </a:ext>
            </a:extLst>
          </p:cNvPr>
          <p:cNvCxnSpPr>
            <a:cxnSpLocks/>
          </p:cNvCxnSpPr>
          <p:nvPr/>
        </p:nvCxnSpPr>
        <p:spPr>
          <a:xfrm>
            <a:off x="836027" y="1069147"/>
            <a:ext cx="0" cy="53331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L-Shape 4">
            <a:extLst>
              <a:ext uri="{FF2B5EF4-FFF2-40B4-BE49-F238E27FC236}">
                <a16:creationId xmlns:a16="http://schemas.microsoft.com/office/drawing/2014/main" xmlns="" id="{4D47802D-21D0-4E55-BFB8-945DE79C246E}"/>
              </a:ext>
            </a:extLst>
          </p:cNvPr>
          <p:cNvSpPr/>
          <p:nvPr/>
        </p:nvSpPr>
        <p:spPr>
          <a:xfrm rot="10800000">
            <a:off x="11217552" y="144367"/>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Oval 6">
            <a:extLst>
              <a:ext uri="{FF2B5EF4-FFF2-40B4-BE49-F238E27FC236}">
                <a16:creationId xmlns:a16="http://schemas.microsoft.com/office/drawing/2014/main" xmlns="" id="{115BCD40-B8EE-4D09-9E46-DBCCDD41FFDB}"/>
              </a:ext>
            </a:extLst>
          </p:cNvPr>
          <p:cNvSpPr/>
          <p:nvPr/>
        </p:nvSpPr>
        <p:spPr>
          <a:xfrm>
            <a:off x="728015" y="3770710"/>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Oval 16">
            <a:extLst>
              <a:ext uri="{FF2B5EF4-FFF2-40B4-BE49-F238E27FC236}">
                <a16:creationId xmlns:a16="http://schemas.microsoft.com/office/drawing/2014/main" xmlns="" id="{BDB10D0B-DB3B-42D9-BD12-ABE6D2DBCABF}"/>
              </a:ext>
            </a:extLst>
          </p:cNvPr>
          <p:cNvSpPr/>
          <p:nvPr/>
        </p:nvSpPr>
        <p:spPr>
          <a:xfrm>
            <a:off x="728015" y="6261162"/>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4" name="TextBox 13">
            <a:extLst>
              <a:ext uri="{FF2B5EF4-FFF2-40B4-BE49-F238E27FC236}">
                <a16:creationId xmlns:a16="http://schemas.microsoft.com/office/drawing/2014/main" xmlns="" id="{93B386D4-3B5C-418B-9290-4CC7B4A3F910}"/>
              </a:ext>
            </a:extLst>
          </p:cNvPr>
          <p:cNvSpPr txBox="1"/>
          <p:nvPr/>
        </p:nvSpPr>
        <p:spPr>
          <a:xfrm>
            <a:off x="1659989" y="1843908"/>
            <a:ext cx="6700148" cy="461665"/>
          </a:xfrm>
          <a:prstGeom prst="rect">
            <a:avLst/>
          </a:prstGeom>
          <a:noFill/>
        </p:spPr>
        <p:txBody>
          <a:bodyPr wrap="square" rtlCol="0">
            <a:spAutoFit/>
          </a:bodyPr>
          <a:lstStyle/>
          <a:p>
            <a:endParaRPr lang="ko-KR" altLang="en-US" sz="2400" b="1" dirty="0">
              <a:solidFill>
                <a:srgbClr val="0070C0"/>
              </a:solidFill>
              <a:latin typeface="Palatino Linotype" pitchFamily="18" charset="0"/>
              <a:cs typeface="Arial" pitchFamily="34" charset="0"/>
            </a:endParaRPr>
          </a:p>
        </p:txBody>
      </p:sp>
      <p:grpSp>
        <p:nvGrpSpPr>
          <p:cNvPr id="2" name="Group 27">
            <a:extLst>
              <a:ext uri="{FF2B5EF4-FFF2-40B4-BE49-F238E27FC236}">
                <a16:creationId xmlns:a16="http://schemas.microsoft.com/office/drawing/2014/main" xmlns="" id="{26399FE1-390F-4579-A07A-F04604FCABE6}"/>
              </a:ext>
            </a:extLst>
          </p:cNvPr>
          <p:cNvGrpSpPr/>
          <p:nvPr/>
        </p:nvGrpSpPr>
        <p:grpSpPr>
          <a:xfrm>
            <a:off x="8482819" y="267857"/>
            <a:ext cx="3709181" cy="3004141"/>
            <a:chOff x="2759032" y="231222"/>
            <a:chExt cx="2419854" cy="3004141"/>
          </a:xfrm>
        </p:grpSpPr>
        <p:sp>
          <p:nvSpPr>
            <p:cNvPr id="22" name="TextBox 21">
              <a:extLst>
                <a:ext uri="{FF2B5EF4-FFF2-40B4-BE49-F238E27FC236}">
                  <a16:creationId xmlns:a16="http://schemas.microsoft.com/office/drawing/2014/main" xmlns="" id="{D9AA93B5-5192-4167-8FB4-51971D46558E}"/>
                </a:ext>
              </a:extLst>
            </p:cNvPr>
            <p:cNvSpPr txBox="1"/>
            <p:nvPr/>
          </p:nvSpPr>
          <p:spPr>
            <a:xfrm>
              <a:off x="2759032" y="680818"/>
              <a:ext cx="2293014" cy="2554545"/>
            </a:xfrm>
            <a:prstGeom prst="rect">
              <a:avLst/>
            </a:prstGeom>
            <a:noFill/>
          </p:spPr>
          <p:txBody>
            <a:bodyPr wrap="square" rtlCol="0">
              <a:spAutoFit/>
            </a:bodyPr>
            <a:lstStyle/>
            <a:p>
              <a:pPr>
                <a:buFont typeface="Wingdings" pitchFamily="2" charset="2"/>
                <a:buChar char="q"/>
              </a:pPr>
              <a:r>
                <a:rPr lang="en-US" sz="2000" dirty="0" smtClean="0">
                  <a:solidFill>
                    <a:srgbClr val="FFFF00"/>
                  </a:solidFill>
                  <a:latin typeface="Palatino Linotype" pitchFamily="18" charset="0"/>
                </a:rPr>
                <a:t>In practice, most modern </a:t>
              </a:r>
            </a:p>
            <a:p>
              <a:r>
                <a:rPr lang="en-US" sz="2000" dirty="0" smtClean="0">
                  <a:solidFill>
                    <a:srgbClr val="FFFF00"/>
                  </a:solidFill>
                  <a:latin typeface="Palatino Linotype" pitchFamily="18" charset="0"/>
                </a:rPr>
                <a:t>   tax systems can deal with</a:t>
              </a:r>
            </a:p>
            <a:p>
              <a:r>
                <a:rPr lang="en-US" sz="2000" dirty="0" smtClean="0">
                  <a:solidFill>
                    <a:srgbClr val="FFFF00"/>
                  </a:solidFill>
                  <a:latin typeface="Palatino Linotype" pitchFamily="18" charset="0"/>
                </a:rPr>
                <a:t>   this apparent disadvantage</a:t>
              </a:r>
            </a:p>
            <a:p>
              <a:r>
                <a:rPr lang="en-US" sz="2000" dirty="0" smtClean="0">
                  <a:solidFill>
                    <a:srgbClr val="FFFF00"/>
                  </a:solidFill>
                  <a:latin typeface="Palatino Linotype" pitchFamily="18" charset="0"/>
                </a:rPr>
                <a:t>   by treating the economic </a:t>
              </a:r>
            </a:p>
            <a:p>
              <a:r>
                <a:rPr lang="en-US" sz="2000" dirty="0" smtClean="0">
                  <a:solidFill>
                    <a:srgbClr val="FFFF00"/>
                  </a:solidFill>
                  <a:latin typeface="Palatino Linotype" pitchFamily="18" charset="0"/>
                </a:rPr>
                <a:t>   substance of Islamic </a:t>
              </a:r>
            </a:p>
            <a:p>
              <a:r>
                <a:rPr lang="en-US" sz="2000" dirty="0" smtClean="0">
                  <a:solidFill>
                    <a:srgbClr val="FFFF00"/>
                  </a:solidFill>
                  <a:latin typeface="Palatino Linotype" pitchFamily="18" charset="0"/>
                </a:rPr>
                <a:t>   instruments similarly to</a:t>
              </a:r>
            </a:p>
            <a:p>
              <a:r>
                <a:rPr lang="en-US" sz="2000" dirty="0" smtClean="0">
                  <a:solidFill>
                    <a:srgbClr val="FFFF00"/>
                  </a:solidFill>
                  <a:latin typeface="Palatino Linotype" pitchFamily="18" charset="0"/>
                </a:rPr>
                <a:t>   conventional instruments</a:t>
              </a:r>
              <a:endParaRPr lang="en-US" sz="2000" dirty="0" smtClean="0">
                <a:solidFill>
                  <a:srgbClr val="FFFF00"/>
                </a:solidFill>
              </a:endParaRPr>
            </a:p>
            <a:p>
              <a:endParaRPr lang="ko-KR" altLang="en-US" sz="2000" dirty="0">
                <a:solidFill>
                  <a:srgbClr val="FFFF00"/>
                </a:solidFill>
                <a:latin typeface="Palatino Linotype" pitchFamily="18" charset="0"/>
                <a:cs typeface="Arial" pitchFamily="34" charset="0"/>
              </a:endParaRPr>
            </a:p>
          </p:txBody>
        </p:sp>
        <p:sp>
          <p:nvSpPr>
            <p:cNvPr id="23" name="TextBox 22">
              <a:extLst>
                <a:ext uri="{FF2B5EF4-FFF2-40B4-BE49-F238E27FC236}">
                  <a16:creationId xmlns:a16="http://schemas.microsoft.com/office/drawing/2014/main" xmlns="" id="{1CB1C04F-C005-457C-9949-72F783B153F5}"/>
                </a:ext>
              </a:extLst>
            </p:cNvPr>
            <p:cNvSpPr txBox="1"/>
            <p:nvPr/>
          </p:nvSpPr>
          <p:spPr>
            <a:xfrm>
              <a:off x="2768209" y="231222"/>
              <a:ext cx="2410677" cy="461665"/>
            </a:xfrm>
            <a:prstGeom prst="rect">
              <a:avLst/>
            </a:prstGeom>
            <a:noFill/>
          </p:spPr>
          <p:txBody>
            <a:bodyPr wrap="square" rtlCol="0">
              <a:spAutoFit/>
            </a:bodyPr>
            <a:lstStyle/>
            <a:p>
              <a:pPr algn="ctr">
                <a:buFont typeface="Arial" pitchFamily="34" charset="0"/>
                <a:buChar char="•"/>
              </a:pPr>
              <a:r>
                <a:rPr lang="en-US" altLang="ko-KR" sz="2400" b="1" dirty="0" smtClean="0">
                  <a:solidFill>
                    <a:srgbClr val="FFFF00"/>
                  </a:solidFill>
                  <a:latin typeface="Palatino Linotype" pitchFamily="18" charset="0"/>
                  <a:cs typeface="Arial" pitchFamily="34" charset="0"/>
                </a:rPr>
                <a:t>Taxation Issues</a:t>
              </a:r>
              <a:endParaRPr lang="ko-KR" altLang="en-US" sz="2400" b="1" dirty="0">
                <a:solidFill>
                  <a:srgbClr val="FFFF00"/>
                </a:solidFill>
                <a:latin typeface="Palatino Linotype" pitchFamily="18" charset="0"/>
                <a:cs typeface="Arial" pitchFamily="34" charset="0"/>
              </a:endParaRPr>
            </a:p>
          </p:txBody>
        </p:sp>
      </p:grpSp>
      <p:sp>
        <p:nvSpPr>
          <p:cNvPr id="25" name="TextBox 24">
            <a:extLst>
              <a:ext uri="{FF2B5EF4-FFF2-40B4-BE49-F238E27FC236}">
                <a16:creationId xmlns:a16="http://schemas.microsoft.com/office/drawing/2014/main" xmlns="" id="{24692EC3-F7F7-4EE6-B68F-DCED4E849AFB}"/>
              </a:ext>
            </a:extLst>
          </p:cNvPr>
          <p:cNvSpPr txBox="1"/>
          <p:nvPr/>
        </p:nvSpPr>
        <p:spPr>
          <a:xfrm>
            <a:off x="8471553" y="2290197"/>
            <a:ext cx="3720447" cy="400110"/>
          </a:xfrm>
          <a:prstGeom prst="rect">
            <a:avLst/>
          </a:prstGeom>
          <a:noFill/>
        </p:spPr>
        <p:txBody>
          <a:bodyPr wrap="square" rtlCol="0">
            <a:spAutoFit/>
          </a:bodyPr>
          <a:lstStyle/>
          <a:p>
            <a:pPr lvl="1"/>
            <a:endParaRPr lang="ko-KR" altLang="en-US" sz="2000" dirty="0">
              <a:solidFill>
                <a:schemeClr val="bg1"/>
              </a:solidFill>
              <a:latin typeface="Palatino Linotype" pitchFamily="18" charset="0"/>
              <a:cs typeface="Arial" pitchFamily="34" charset="0"/>
            </a:endParaRPr>
          </a:p>
        </p:txBody>
      </p:sp>
      <p:sp>
        <p:nvSpPr>
          <p:cNvPr id="30" name="Oval 6">
            <a:extLst>
              <a:ext uri="{FF2B5EF4-FFF2-40B4-BE49-F238E27FC236}">
                <a16:creationId xmlns:a16="http://schemas.microsoft.com/office/drawing/2014/main" xmlns="" id="{8756E2B7-7099-4E3F-8BE1-96F0C64A50C5}"/>
              </a:ext>
            </a:extLst>
          </p:cNvPr>
          <p:cNvSpPr/>
          <p:nvPr/>
        </p:nvSpPr>
        <p:spPr>
          <a:xfrm>
            <a:off x="740221" y="985040"/>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7" name="Group 9">
            <a:extLst>
              <a:ext uri="{FF2B5EF4-FFF2-40B4-BE49-F238E27FC236}">
                <a16:creationId xmlns:a16="http://schemas.microsoft.com/office/drawing/2014/main" xmlns="" id="{346008A7-710C-477A-88A4-632FAF36D42E}"/>
              </a:ext>
            </a:extLst>
          </p:cNvPr>
          <p:cNvGrpSpPr/>
          <p:nvPr/>
        </p:nvGrpSpPr>
        <p:grpSpPr>
          <a:xfrm>
            <a:off x="1069145" y="197045"/>
            <a:ext cx="7315200" cy="1882266"/>
            <a:chOff x="2179734" y="1834938"/>
            <a:chExt cx="3782238" cy="1882266"/>
          </a:xfrm>
        </p:grpSpPr>
        <p:sp>
          <p:nvSpPr>
            <p:cNvPr id="32" name="TextBox 31">
              <a:extLst>
                <a:ext uri="{FF2B5EF4-FFF2-40B4-BE49-F238E27FC236}">
                  <a16:creationId xmlns:a16="http://schemas.microsoft.com/office/drawing/2014/main" xmlns="" id="{04AC0423-F54B-4041-A4A1-04905766E720}"/>
                </a:ext>
              </a:extLst>
            </p:cNvPr>
            <p:cNvSpPr txBox="1"/>
            <p:nvPr/>
          </p:nvSpPr>
          <p:spPr>
            <a:xfrm>
              <a:off x="2194281" y="2393765"/>
              <a:ext cx="3767691" cy="1323439"/>
            </a:xfrm>
            <a:prstGeom prst="rect">
              <a:avLst/>
            </a:prstGeom>
            <a:noFill/>
          </p:spPr>
          <p:txBody>
            <a:bodyPr wrap="square" rtlCol="0">
              <a:spAutoFit/>
            </a:bodyPr>
            <a:lstStyle/>
            <a:p>
              <a:pPr>
                <a:buFont typeface="Wingdings" pitchFamily="2" charset="2"/>
                <a:buChar char="q"/>
              </a:pPr>
              <a:r>
                <a:rPr lang="en-US" sz="2000" b="1" dirty="0" smtClean="0">
                  <a:latin typeface="Palatino Linotype" pitchFamily="18" charset="0"/>
                </a:rPr>
                <a:t>Among these issues, those arising from differences in the</a:t>
              </a:r>
            </a:p>
            <a:p>
              <a:r>
                <a:rPr lang="en-US" sz="2000" b="1" dirty="0" smtClean="0">
                  <a:latin typeface="Palatino Linotype" pitchFamily="18" charset="0"/>
                </a:rPr>
                <a:t>    notion of debt and equity between Islamic and </a:t>
              </a:r>
            </a:p>
            <a:p>
              <a:r>
                <a:rPr lang="en-US" sz="2000" b="1" dirty="0" smtClean="0">
                  <a:latin typeface="Palatino Linotype" pitchFamily="18" charset="0"/>
                </a:rPr>
                <a:t>    conventional finance (and the tax treatment of related </a:t>
              </a:r>
            </a:p>
            <a:p>
              <a:r>
                <a:rPr lang="en-US" sz="2000" b="1" dirty="0" smtClean="0">
                  <a:latin typeface="Palatino Linotype" pitchFamily="18" charset="0"/>
                </a:rPr>
                <a:t>    returns) stand out</a:t>
              </a:r>
              <a:endParaRPr lang="ko-KR" altLang="en-US" sz="2000" dirty="0">
                <a:solidFill>
                  <a:schemeClr val="tx1">
                    <a:lumMod val="75000"/>
                    <a:lumOff val="25000"/>
                  </a:schemeClr>
                </a:solidFill>
                <a:latin typeface="Palatino Linotype" pitchFamily="18" charset="0"/>
                <a:cs typeface="Arial" pitchFamily="34" charset="0"/>
              </a:endParaRPr>
            </a:p>
          </p:txBody>
        </p:sp>
        <p:sp>
          <p:nvSpPr>
            <p:cNvPr id="33" name="TextBox 32">
              <a:extLst>
                <a:ext uri="{FF2B5EF4-FFF2-40B4-BE49-F238E27FC236}">
                  <a16:creationId xmlns:a16="http://schemas.microsoft.com/office/drawing/2014/main" xmlns="" id="{6C339451-6BBA-4D9A-8297-10219132E6FC}"/>
                </a:ext>
              </a:extLst>
            </p:cNvPr>
            <p:cNvSpPr txBox="1"/>
            <p:nvPr/>
          </p:nvSpPr>
          <p:spPr>
            <a:xfrm>
              <a:off x="2179734" y="1834938"/>
              <a:ext cx="3760418" cy="523220"/>
            </a:xfrm>
            <a:prstGeom prst="rect">
              <a:avLst/>
            </a:prstGeom>
            <a:noFill/>
          </p:spPr>
          <p:txBody>
            <a:bodyPr wrap="square" rtlCol="0">
              <a:spAutoFit/>
            </a:bodyPr>
            <a:lstStyle/>
            <a:p>
              <a:pPr algn="ctr"/>
              <a:r>
                <a:rPr lang="en-US" altLang="ko-KR" sz="2800" b="1" dirty="0" smtClean="0">
                  <a:solidFill>
                    <a:srgbClr val="0070C0"/>
                  </a:solidFill>
                  <a:latin typeface="Palatino Linotype" pitchFamily="18" charset="0"/>
                  <a:cs typeface="Arial" pitchFamily="34" charset="0"/>
                </a:rPr>
                <a:t>5.0  Taxation </a:t>
              </a:r>
              <a:r>
                <a:rPr lang="en-US" altLang="ko-KR" sz="2800" b="1" dirty="0" smtClean="0">
                  <a:solidFill>
                    <a:srgbClr val="0070C0"/>
                  </a:solidFill>
                  <a:latin typeface="Palatino Linotype" pitchFamily="18" charset="0"/>
                  <a:cs typeface="Arial" pitchFamily="34" charset="0"/>
                </a:rPr>
                <a:t>Issues to Address (Contd...)</a:t>
              </a:r>
              <a:endParaRPr lang="ko-KR" altLang="en-US" sz="2800" b="1" dirty="0">
                <a:solidFill>
                  <a:srgbClr val="0070C0"/>
                </a:solidFill>
                <a:latin typeface="Palatino Linotype" pitchFamily="18" charset="0"/>
                <a:cs typeface="Arial" pitchFamily="34" charset="0"/>
              </a:endParaRPr>
            </a:p>
          </p:txBody>
        </p:sp>
      </p:grpSp>
      <p:sp>
        <p:nvSpPr>
          <p:cNvPr id="36" name="TextBox 35">
            <a:extLst>
              <a:ext uri="{FF2B5EF4-FFF2-40B4-BE49-F238E27FC236}">
                <a16:creationId xmlns:a16="http://schemas.microsoft.com/office/drawing/2014/main" xmlns="" id="{CEBAF706-31D5-43F0-AC3B-C557C4B13494}"/>
              </a:ext>
            </a:extLst>
          </p:cNvPr>
          <p:cNvSpPr txBox="1"/>
          <p:nvPr/>
        </p:nvSpPr>
        <p:spPr>
          <a:xfrm>
            <a:off x="8935219" y="868415"/>
            <a:ext cx="2678050"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grpSp>
        <p:nvGrpSpPr>
          <p:cNvPr id="8" name="Group 17">
            <a:extLst>
              <a:ext uri="{FF2B5EF4-FFF2-40B4-BE49-F238E27FC236}">
                <a16:creationId xmlns:a16="http://schemas.microsoft.com/office/drawing/2014/main" xmlns="" id="{9A19999C-2EA9-4D48-9523-639A6DFACEAC}"/>
              </a:ext>
            </a:extLst>
          </p:cNvPr>
          <p:cNvGrpSpPr/>
          <p:nvPr/>
        </p:nvGrpSpPr>
        <p:grpSpPr>
          <a:xfrm>
            <a:off x="1671714" y="2020563"/>
            <a:ext cx="6628225" cy="1267402"/>
            <a:chOff x="3132863" y="2070208"/>
            <a:chExt cx="2927307" cy="1267402"/>
          </a:xfrm>
        </p:grpSpPr>
        <p:sp>
          <p:nvSpPr>
            <p:cNvPr id="28" name="TextBox 27">
              <a:extLst>
                <a:ext uri="{FF2B5EF4-FFF2-40B4-BE49-F238E27FC236}">
                  <a16:creationId xmlns:a16="http://schemas.microsoft.com/office/drawing/2014/main" xmlns="" id="{0833964F-9C6C-40BA-86D1-711D71DFCF52}"/>
                </a:ext>
              </a:extLst>
            </p:cNvPr>
            <p:cNvSpPr txBox="1"/>
            <p:nvPr/>
          </p:nvSpPr>
          <p:spPr>
            <a:xfrm>
              <a:off x="3179850" y="2070208"/>
              <a:ext cx="2880320" cy="1015663"/>
            </a:xfrm>
            <a:prstGeom prst="rect">
              <a:avLst/>
            </a:prstGeom>
            <a:noFill/>
          </p:spPr>
          <p:txBody>
            <a:bodyPr wrap="square" rtlCol="0">
              <a:spAutoFit/>
            </a:bodyPr>
            <a:lstStyle/>
            <a:p>
              <a:pPr>
                <a:buFont typeface="Wingdings" pitchFamily="2" charset="2"/>
                <a:buChar char="q"/>
              </a:pPr>
              <a:r>
                <a:rPr lang="en-US" sz="2000" dirty="0" smtClean="0">
                  <a:latin typeface="Palatino Linotype" pitchFamily="18" charset="0"/>
                </a:rPr>
                <a:t>Conventional tax systems (and in particular corporate</a:t>
              </a:r>
            </a:p>
            <a:p>
              <a:r>
                <a:rPr lang="en-US" sz="2000" dirty="0" smtClean="0">
                  <a:latin typeface="Palatino Linotype" pitchFamily="18" charset="0"/>
                </a:rPr>
                <a:t>   income taxes ) recognize the return to debt (but not</a:t>
              </a:r>
            </a:p>
            <a:p>
              <a:r>
                <a:rPr lang="en-US" sz="2000" dirty="0" smtClean="0">
                  <a:latin typeface="Palatino Linotype" pitchFamily="18" charset="0"/>
                </a:rPr>
                <a:t>   equity) as a deductible cost for income tax purposes</a:t>
              </a:r>
              <a:endParaRPr lang="ko-KR" altLang="en-US" sz="2000" dirty="0">
                <a:solidFill>
                  <a:schemeClr val="tx1">
                    <a:lumMod val="75000"/>
                    <a:lumOff val="25000"/>
                  </a:schemeClr>
                </a:solidFill>
                <a:latin typeface="Palatino Linotype" pitchFamily="18" charset="0"/>
                <a:cs typeface="Arial" pitchFamily="34" charset="0"/>
              </a:endParaRPr>
            </a:p>
          </p:txBody>
        </p:sp>
        <p:sp>
          <p:nvSpPr>
            <p:cNvPr id="31" name="TextBox 30">
              <a:extLst>
                <a:ext uri="{FF2B5EF4-FFF2-40B4-BE49-F238E27FC236}">
                  <a16:creationId xmlns:a16="http://schemas.microsoft.com/office/drawing/2014/main" xmlns="" id="{93B386D4-3B5C-418B-9290-4CC7B4A3F910}"/>
                </a:ext>
              </a:extLst>
            </p:cNvPr>
            <p:cNvSpPr txBox="1"/>
            <p:nvPr/>
          </p:nvSpPr>
          <p:spPr>
            <a:xfrm>
              <a:off x="3132863" y="2875945"/>
              <a:ext cx="2898578" cy="461665"/>
            </a:xfrm>
            <a:prstGeom prst="rect">
              <a:avLst/>
            </a:prstGeom>
            <a:noFill/>
          </p:spPr>
          <p:txBody>
            <a:bodyPr wrap="square" rtlCol="0">
              <a:spAutoFit/>
            </a:bodyPr>
            <a:lstStyle/>
            <a:p>
              <a:endParaRPr lang="ko-KR" altLang="en-US" sz="2400" b="1" dirty="0">
                <a:solidFill>
                  <a:srgbClr val="0070C0"/>
                </a:solidFill>
                <a:latin typeface="Palatino Linotype" pitchFamily="18" charset="0"/>
                <a:cs typeface="Arial" pitchFamily="34" charset="0"/>
              </a:endParaRPr>
            </a:p>
          </p:txBody>
        </p:sp>
      </p:grpSp>
      <p:sp>
        <p:nvSpPr>
          <p:cNvPr id="26" name="TextBox 25">
            <a:extLst>
              <a:ext uri="{FF2B5EF4-FFF2-40B4-BE49-F238E27FC236}">
                <a16:creationId xmlns:a16="http://schemas.microsoft.com/office/drawing/2014/main" xmlns="" id="{0833964F-9C6C-40BA-86D1-711D71DFCF52}"/>
              </a:ext>
            </a:extLst>
          </p:cNvPr>
          <p:cNvSpPr txBox="1"/>
          <p:nvPr/>
        </p:nvSpPr>
        <p:spPr>
          <a:xfrm>
            <a:off x="1759221" y="3277773"/>
            <a:ext cx="6657944" cy="1323439"/>
          </a:xfrm>
          <a:prstGeom prst="rect">
            <a:avLst/>
          </a:prstGeom>
          <a:noFill/>
        </p:spPr>
        <p:txBody>
          <a:bodyPr wrap="square" rtlCol="0">
            <a:spAutoFit/>
          </a:bodyPr>
          <a:lstStyle/>
          <a:p>
            <a:pPr>
              <a:buFont typeface="Wingdings" pitchFamily="2" charset="2"/>
              <a:buChar char="q"/>
            </a:pPr>
            <a:r>
              <a:rPr lang="en-US" sz="2000" dirty="0" smtClean="0">
                <a:latin typeface="Palatino Linotype" pitchFamily="18" charset="0"/>
              </a:rPr>
              <a:t>This has limited the scope for money market trading </a:t>
            </a:r>
          </a:p>
          <a:p>
            <a:r>
              <a:rPr lang="en-US" sz="2000" dirty="0" smtClean="0">
                <a:latin typeface="Palatino Linotype" pitchFamily="18" charset="0"/>
              </a:rPr>
              <a:t>    and the development of centralized source of liquidity </a:t>
            </a:r>
          </a:p>
          <a:p>
            <a:r>
              <a:rPr lang="en-US" sz="2000" dirty="0" smtClean="0">
                <a:latin typeface="Palatino Linotype" pitchFamily="18" charset="0"/>
              </a:rPr>
              <a:t>    facilities for IFIs, both of which are necessary for </a:t>
            </a:r>
          </a:p>
          <a:p>
            <a:r>
              <a:rPr lang="en-US" sz="2000" dirty="0" smtClean="0">
                <a:latin typeface="Palatino Linotype" pitchFamily="18" charset="0"/>
              </a:rPr>
              <a:t>    market-based  monetary policy</a:t>
            </a:r>
            <a:endParaRPr lang="ko-KR" altLang="en-US" sz="2200" dirty="0">
              <a:solidFill>
                <a:schemeClr val="tx1">
                  <a:lumMod val="75000"/>
                  <a:lumOff val="25000"/>
                </a:schemeClr>
              </a:solidFill>
              <a:latin typeface="Palatino Linotype" pitchFamily="18" charset="0"/>
              <a:cs typeface="Arial" pitchFamily="34" charset="0"/>
            </a:endParaRPr>
          </a:p>
        </p:txBody>
      </p:sp>
      <p:sp>
        <p:nvSpPr>
          <p:cNvPr id="37" name="TextBox 36">
            <a:extLst>
              <a:ext uri="{FF2B5EF4-FFF2-40B4-BE49-F238E27FC236}">
                <a16:creationId xmlns:a16="http://schemas.microsoft.com/office/drawing/2014/main" xmlns="" id="{D9AA93B5-5192-4167-8FB4-51971D46558E}"/>
              </a:ext>
            </a:extLst>
          </p:cNvPr>
          <p:cNvSpPr txBox="1"/>
          <p:nvPr/>
        </p:nvSpPr>
        <p:spPr>
          <a:xfrm>
            <a:off x="8482816" y="1097281"/>
            <a:ext cx="3709184" cy="707886"/>
          </a:xfrm>
          <a:prstGeom prst="rect">
            <a:avLst/>
          </a:prstGeom>
          <a:noFill/>
        </p:spPr>
        <p:txBody>
          <a:bodyPr wrap="square" rtlCol="0">
            <a:spAutoFit/>
          </a:bodyPr>
          <a:lstStyle/>
          <a:p>
            <a:endParaRPr lang="en-US" sz="2000" b="1" dirty="0" smtClean="0">
              <a:solidFill>
                <a:srgbClr val="FFFF00"/>
              </a:solidFill>
              <a:latin typeface="Palatino Linotype" pitchFamily="18" charset="0"/>
            </a:endParaRPr>
          </a:p>
          <a:p>
            <a:endParaRPr lang="en-US" altLang="ko-KR" sz="2000" dirty="0" smtClean="0">
              <a:latin typeface="Palatino Linotype" pitchFamily="18" charset="0"/>
              <a:cs typeface="Arial" pitchFamily="34" charset="0"/>
            </a:endParaRPr>
          </a:p>
        </p:txBody>
      </p:sp>
      <p:sp>
        <p:nvSpPr>
          <p:cNvPr id="27" name="TextBox 26">
            <a:extLst>
              <a:ext uri="{FF2B5EF4-FFF2-40B4-BE49-F238E27FC236}">
                <a16:creationId xmlns:a16="http://schemas.microsoft.com/office/drawing/2014/main" xmlns="" id="{0833964F-9C6C-40BA-86D1-711D71DFCF52}"/>
              </a:ext>
            </a:extLst>
          </p:cNvPr>
          <p:cNvSpPr txBox="1"/>
          <p:nvPr/>
        </p:nvSpPr>
        <p:spPr>
          <a:xfrm>
            <a:off x="1772529" y="5047957"/>
            <a:ext cx="6668087" cy="1323439"/>
          </a:xfrm>
          <a:prstGeom prst="rect">
            <a:avLst/>
          </a:prstGeom>
          <a:noFill/>
        </p:spPr>
        <p:txBody>
          <a:bodyPr wrap="square" rtlCol="0">
            <a:spAutoFit/>
          </a:bodyPr>
          <a:lstStyle/>
          <a:p>
            <a:pPr>
              <a:buFont typeface="Wingdings" pitchFamily="2" charset="2"/>
              <a:buChar char="q"/>
            </a:pPr>
            <a:r>
              <a:rPr lang="en-US" sz="2000" dirty="0" smtClean="0">
                <a:latin typeface="Palatino Linotype" pitchFamily="18" charset="0"/>
              </a:rPr>
              <a:t>This so-called debt bias banking industry, in principle,</a:t>
            </a:r>
          </a:p>
          <a:p>
            <a:r>
              <a:rPr lang="en-US" sz="2000" dirty="0" smtClean="0">
                <a:latin typeface="Palatino Linotype" pitchFamily="18" charset="0"/>
              </a:rPr>
              <a:t>    a major disadvantage  in Islamic finance since Shari’ah</a:t>
            </a:r>
          </a:p>
          <a:p>
            <a:r>
              <a:rPr lang="en-US" sz="2000" dirty="0" smtClean="0">
                <a:latin typeface="Palatino Linotype" pitchFamily="18" charset="0"/>
              </a:rPr>
              <a:t>    does not recognize  </a:t>
            </a:r>
            <a:r>
              <a:rPr lang="en-US" sz="2000" b="1" dirty="0" smtClean="0">
                <a:latin typeface="Palatino Linotype" pitchFamily="18" charset="0"/>
              </a:rPr>
              <a:t>interest loans as being</a:t>
            </a:r>
          </a:p>
          <a:p>
            <a:r>
              <a:rPr lang="en-US" sz="2000" b="1" dirty="0" smtClean="0">
                <a:latin typeface="Palatino Linotype" pitchFamily="18" charset="0"/>
              </a:rPr>
              <a:t>    permissible</a:t>
            </a:r>
            <a:endParaRPr lang="ko-KR" altLang="en-US" sz="2200" b="1" dirty="0">
              <a:solidFill>
                <a:schemeClr val="tx1">
                  <a:lumMod val="75000"/>
                  <a:lumOff val="25000"/>
                </a:schemeClr>
              </a:solidFill>
              <a:latin typeface="Palatino Linotype" pitchFamily="18" charset="0"/>
              <a:cs typeface="Arial" pitchFamily="34" charset="0"/>
            </a:endParaRPr>
          </a:p>
        </p:txBody>
      </p:sp>
      <p:sp>
        <p:nvSpPr>
          <p:cNvPr id="29" name="TextBox 28">
            <a:extLst>
              <a:ext uri="{FF2B5EF4-FFF2-40B4-BE49-F238E27FC236}">
                <a16:creationId xmlns:a16="http://schemas.microsoft.com/office/drawing/2014/main" xmlns="" id="{D9AA93B5-5192-4167-8FB4-51971D46558E}"/>
              </a:ext>
            </a:extLst>
          </p:cNvPr>
          <p:cNvSpPr txBox="1"/>
          <p:nvPr/>
        </p:nvSpPr>
        <p:spPr>
          <a:xfrm>
            <a:off x="8494362" y="3036275"/>
            <a:ext cx="3514759" cy="1323439"/>
          </a:xfrm>
          <a:prstGeom prst="rect">
            <a:avLst/>
          </a:prstGeom>
          <a:noFill/>
        </p:spPr>
        <p:txBody>
          <a:bodyPr wrap="square" rtlCol="0">
            <a:spAutoFit/>
          </a:bodyPr>
          <a:lstStyle/>
          <a:p>
            <a:pPr>
              <a:buFont typeface="Wingdings" pitchFamily="2" charset="2"/>
              <a:buChar char="q"/>
            </a:pPr>
            <a:r>
              <a:rPr lang="en-US" sz="2000" dirty="0" smtClean="0">
                <a:solidFill>
                  <a:srgbClr val="FFFF00"/>
                </a:solidFill>
                <a:latin typeface="Palatino Linotype" pitchFamily="18" charset="0"/>
              </a:rPr>
              <a:t>Experience shows that this</a:t>
            </a:r>
          </a:p>
          <a:p>
            <a:r>
              <a:rPr lang="en-US" sz="2000" dirty="0" smtClean="0">
                <a:solidFill>
                  <a:srgbClr val="FFFF00"/>
                </a:solidFill>
                <a:latin typeface="Palatino Linotype" pitchFamily="18" charset="0"/>
              </a:rPr>
              <a:t>    may or may not require </a:t>
            </a:r>
          </a:p>
          <a:p>
            <a:r>
              <a:rPr lang="en-US" sz="2000" dirty="0" smtClean="0">
                <a:solidFill>
                  <a:srgbClr val="FFFF00"/>
                </a:solidFill>
                <a:latin typeface="Palatino Linotype" pitchFamily="18" charset="0"/>
              </a:rPr>
              <a:t>    changes to countries’ tax </a:t>
            </a:r>
          </a:p>
          <a:p>
            <a:r>
              <a:rPr lang="en-US" sz="2000" dirty="0" smtClean="0">
                <a:solidFill>
                  <a:srgbClr val="FFFF00"/>
                </a:solidFill>
                <a:latin typeface="Palatino Linotype" pitchFamily="18" charset="0"/>
              </a:rPr>
              <a:t>    legislation</a:t>
            </a:r>
            <a:endParaRPr lang="ko-KR" altLang="en-US" sz="2000" dirty="0">
              <a:solidFill>
                <a:srgbClr val="FFFF00"/>
              </a:solidFill>
              <a:latin typeface="Palatino Linotype" pitchFamily="18" charset="0"/>
              <a:cs typeface="Arial" pitchFamily="34" charset="0"/>
            </a:endParaRPr>
          </a:p>
        </p:txBody>
      </p:sp>
      <p:sp>
        <p:nvSpPr>
          <p:cNvPr id="35" name="TextBox 34">
            <a:extLst>
              <a:ext uri="{FF2B5EF4-FFF2-40B4-BE49-F238E27FC236}">
                <a16:creationId xmlns:a16="http://schemas.microsoft.com/office/drawing/2014/main" xmlns="" id="{D9AA93B5-5192-4167-8FB4-51971D46558E}"/>
              </a:ext>
            </a:extLst>
          </p:cNvPr>
          <p:cNvSpPr txBox="1"/>
          <p:nvPr/>
        </p:nvSpPr>
        <p:spPr>
          <a:xfrm>
            <a:off x="8508429" y="4525107"/>
            <a:ext cx="3683571" cy="1938992"/>
          </a:xfrm>
          <a:prstGeom prst="rect">
            <a:avLst/>
          </a:prstGeom>
          <a:noFill/>
        </p:spPr>
        <p:txBody>
          <a:bodyPr wrap="square" rtlCol="0">
            <a:spAutoFit/>
          </a:bodyPr>
          <a:lstStyle/>
          <a:p>
            <a:pPr algn="just">
              <a:buFont typeface="Wingdings" pitchFamily="2" charset="2"/>
              <a:buChar char="q"/>
            </a:pPr>
            <a:r>
              <a:rPr lang="en-US" sz="2000" dirty="0" smtClean="0">
                <a:solidFill>
                  <a:srgbClr val="FFFF00"/>
                </a:solidFill>
                <a:latin typeface="Palatino Linotype" pitchFamily="18" charset="0"/>
              </a:rPr>
              <a:t>In this context, changes to</a:t>
            </a:r>
          </a:p>
          <a:p>
            <a:pPr algn="just"/>
            <a:r>
              <a:rPr lang="en-US" sz="2000" dirty="0" smtClean="0">
                <a:solidFill>
                  <a:srgbClr val="FFFF00"/>
                </a:solidFill>
                <a:latin typeface="Palatino Linotype" pitchFamily="18" charset="0"/>
              </a:rPr>
              <a:t>    regulations or application</a:t>
            </a:r>
          </a:p>
          <a:p>
            <a:pPr algn="just"/>
            <a:r>
              <a:rPr lang="en-US" sz="2000" dirty="0" smtClean="0">
                <a:solidFill>
                  <a:srgbClr val="FFFF00"/>
                </a:solidFill>
                <a:latin typeface="Palatino Linotype" pitchFamily="18" charset="0"/>
              </a:rPr>
              <a:t>    rules may be sufficient to</a:t>
            </a:r>
          </a:p>
          <a:p>
            <a:pPr algn="just"/>
            <a:r>
              <a:rPr lang="en-US" sz="2000" dirty="0" smtClean="0">
                <a:solidFill>
                  <a:srgbClr val="FFFF00"/>
                </a:solidFill>
                <a:latin typeface="Palatino Linotype" pitchFamily="18" charset="0"/>
              </a:rPr>
              <a:t>    provide solution to tax </a:t>
            </a:r>
          </a:p>
          <a:p>
            <a:pPr algn="just"/>
            <a:r>
              <a:rPr lang="en-US" sz="2000" dirty="0" smtClean="0">
                <a:solidFill>
                  <a:srgbClr val="FFFF00"/>
                </a:solidFill>
                <a:latin typeface="Palatino Linotype" pitchFamily="18" charset="0"/>
              </a:rPr>
              <a:t>    treatment of the main </a:t>
            </a:r>
          </a:p>
          <a:p>
            <a:pPr algn="just"/>
            <a:r>
              <a:rPr lang="en-US" sz="2000" dirty="0" smtClean="0">
                <a:solidFill>
                  <a:srgbClr val="FFFF00"/>
                </a:solidFill>
                <a:latin typeface="Palatino Linotype" pitchFamily="18" charset="0"/>
              </a:rPr>
              <a:t>    Islamic finance instruments</a:t>
            </a:r>
            <a:endParaRPr lang="ko-KR" altLang="en-US" sz="2000" dirty="0">
              <a:solidFill>
                <a:srgbClr val="FFFF00"/>
              </a:solidFill>
              <a:latin typeface="Palatino Linotype" pitchFamily="18" charset="0"/>
              <a:cs typeface="Arial" pitchFamily="34" charset="0"/>
            </a:endParaRPr>
          </a:p>
        </p:txBody>
      </p:sp>
    </p:spTree>
    <p:extLst>
      <p:ext uri="{BB962C8B-B14F-4D97-AF65-F5344CB8AC3E}">
        <p14:creationId xmlns:p14="http://schemas.microsoft.com/office/powerpoint/2010/main" xmlns="" val="18367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6">
            <a:extLst>
              <a:ext uri="{FF2B5EF4-FFF2-40B4-BE49-F238E27FC236}">
                <a16:creationId xmlns:a16="http://schemas.microsoft.com/office/drawing/2014/main" xmlns="" id="{C5D6C671-2631-4DCC-BDC1-ADCB7946E045}"/>
              </a:ext>
            </a:extLst>
          </p:cNvPr>
          <p:cNvSpPr/>
          <p:nvPr/>
        </p:nvSpPr>
        <p:spPr>
          <a:xfrm>
            <a:off x="8417607" y="0"/>
            <a:ext cx="37743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0" dirty="0" smtClean="0"/>
              <a:t> </a:t>
            </a:r>
            <a:endParaRPr lang="ko-KR" altLang="en-US" sz="2700" dirty="0"/>
          </a:p>
        </p:txBody>
      </p:sp>
      <p:cxnSp>
        <p:nvCxnSpPr>
          <p:cNvPr id="4" name="Straight Connector 3">
            <a:extLst>
              <a:ext uri="{FF2B5EF4-FFF2-40B4-BE49-F238E27FC236}">
                <a16:creationId xmlns:a16="http://schemas.microsoft.com/office/drawing/2014/main" xmlns="" id="{28A76344-75BD-4612-B113-24C7D742D398}"/>
              </a:ext>
            </a:extLst>
          </p:cNvPr>
          <p:cNvCxnSpPr>
            <a:cxnSpLocks/>
          </p:cNvCxnSpPr>
          <p:nvPr/>
        </p:nvCxnSpPr>
        <p:spPr>
          <a:xfrm>
            <a:off x="836027" y="1069147"/>
            <a:ext cx="0" cy="53331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L-Shape 4">
            <a:extLst>
              <a:ext uri="{FF2B5EF4-FFF2-40B4-BE49-F238E27FC236}">
                <a16:creationId xmlns:a16="http://schemas.microsoft.com/office/drawing/2014/main" xmlns="" id="{4D47802D-21D0-4E55-BFB8-945DE79C246E}"/>
              </a:ext>
            </a:extLst>
          </p:cNvPr>
          <p:cNvSpPr/>
          <p:nvPr/>
        </p:nvSpPr>
        <p:spPr>
          <a:xfrm rot="10800000">
            <a:off x="11217552" y="144367"/>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Oval 6">
            <a:extLst>
              <a:ext uri="{FF2B5EF4-FFF2-40B4-BE49-F238E27FC236}">
                <a16:creationId xmlns:a16="http://schemas.microsoft.com/office/drawing/2014/main" xmlns="" id="{115BCD40-B8EE-4D09-9E46-DBCCDD41FFDB}"/>
              </a:ext>
            </a:extLst>
          </p:cNvPr>
          <p:cNvSpPr/>
          <p:nvPr/>
        </p:nvSpPr>
        <p:spPr>
          <a:xfrm>
            <a:off x="728015" y="3770710"/>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Oval 16">
            <a:extLst>
              <a:ext uri="{FF2B5EF4-FFF2-40B4-BE49-F238E27FC236}">
                <a16:creationId xmlns:a16="http://schemas.microsoft.com/office/drawing/2014/main" xmlns="" id="{BDB10D0B-DB3B-42D9-BD12-ABE6D2DBCABF}"/>
              </a:ext>
            </a:extLst>
          </p:cNvPr>
          <p:cNvSpPr/>
          <p:nvPr/>
        </p:nvSpPr>
        <p:spPr>
          <a:xfrm>
            <a:off x="728015" y="6261162"/>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4" name="TextBox 13">
            <a:extLst>
              <a:ext uri="{FF2B5EF4-FFF2-40B4-BE49-F238E27FC236}">
                <a16:creationId xmlns:a16="http://schemas.microsoft.com/office/drawing/2014/main" xmlns="" id="{93B386D4-3B5C-418B-9290-4CC7B4A3F910}"/>
              </a:ext>
            </a:extLst>
          </p:cNvPr>
          <p:cNvSpPr txBox="1"/>
          <p:nvPr/>
        </p:nvSpPr>
        <p:spPr>
          <a:xfrm>
            <a:off x="1659989" y="1843908"/>
            <a:ext cx="6700148" cy="461665"/>
          </a:xfrm>
          <a:prstGeom prst="rect">
            <a:avLst/>
          </a:prstGeom>
          <a:noFill/>
        </p:spPr>
        <p:txBody>
          <a:bodyPr wrap="square" rtlCol="0">
            <a:spAutoFit/>
          </a:bodyPr>
          <a:lstStyle/>
          <a:p>
            <a:endParaRPr lang="ko-KR" altLang="en-US" sz="2400" b="1" dirty="0">
              <a:solidFill>
                <a:srgbClr val="0070C0"/>
              </a:solidFill>
              <a:latin typeface="Palatino Linotype" pitchFamily="18" charset="0"/>
              <a:cs typeface="Arial" pitchFamily="34" charset="0"/>
            </a:endParaRPr>
          </a:p>
        </p:txBody>
      </p:sp>
      <p:grpSp>
        <p:nvGrpSpPr>
          <p:cNvPr id="2" name="Group 27">
            <a:extLst>
              <a:ext uri="{FF2B5EF4-FFF2-40B4-BE49-F238E27FC236}">
                <a16:creationId xmlns:a16="http://schemas.microsoft.com/office/drawing/2014/main" xmlns="" id="{26399FE1-390F-4579-A07A-F04604FCABE6}"/>
              </a:ext>
            </a:extLst>
          </p:cNvPr>
          <p:cNvGrpSpPr/>
          <p:nvPr/>
        </p:nvGrpSpPr>
        <p:grpSpPr>
          <a:xfrm>
            <a:off x="8482819" y="323557"/>
            <a:ext cx="3709184" cy="1903378"/>
            <a:chOff x="2759032" y="554779"/>
            <a:chExt cx="2419856" cy="1660272"/>
          </a:xfrm>
        </p:grpSpPr>
        <p:sp>
          <p:nvSpPr>
            <p:cNvPr id="22" name="TextBox 21">
              <a:extLst>
                <a:ext uri="{FF2B5EF4-FFF2-40B4-BE49-F238E27FC236}">
                  <a16:creationId xmlns:a16="http://schemas.microsoft.com/office/drawing/2014/main" xmlns="" id="{D9AA93B5-5192-4167-8FB4-51971D46558E}"/>
                </a:ext>
              </a:extLst>
            </p:cNvPr>
            <p:cNvSpPr txBox="1"/>
            <p:nvPr/>
          </p:nvSpPr>
          <p:spPr>
            <a:xfrm>
              <a:off x="2759032" y="1060646"/>
              <a:ext cx="2293014" cy="1154405"/>
            </a:xfrm>
            <a:prstGeom prst="rect">
              <a:avLst/>
            </a:prstGeom>
            <a:noFill/>
          </p:spPr>
          <p:txBody>
            <a:bodyPr wrap="square" rtlCol="0">
              <a:spAutoFit/>
            </a:bodyPr>
            <a:lstStyle/>
            <a:p>
              <a:pPr>
                <a:buFont typeface="Wingdings" pitchFamily="2" charset="2"/>
                <a:buChar char="q"/>
              </a:pPr>
              <a:r>
                <a:rPr lang="en-US" sz="2000" dirty="0" smtClean="0">
                  <a:solidFill>
                    <a:srgbClr val="FFFF00"/>
                  </a:solidFill>
                  <a:latin typeface="Palatino Linotype" pitchFamily="18" charset="0"/>
                </a:rPr>
                <a:t> Regulatory framework </a:t>
              </a:r>
            </a:p>
            <a:p>
              <a:r>
                <a:rPr lang="en-US" sz="2000" dirty="0" smtClean="0">
                  <a:solidFill>
                    <a:srgbClr val="FFFF00"/>
                  </a:solidFill>
                  <a:latin typeface="Palatino Linotype" pitchFamily="18" charset="0"/>
                </a:rPr>
                <a:t>     need to be in place </a:t>
              </a:r>
            </a:p>
            <a:p>
              <a:r>
                <a:rPr lang="en-US" sz="2000" dirty="0" smtClean="0">
                  <a:solidFill>
                    <a:srgbClr val="FFFF00"/>
                  </a:solidFill>
                  <a:latin typeface="Palatino Linotype" pitchFamily="18" charset="0"/>
                </a:rPr>
                <a:t>     otherwise Islamic banking</a:t>
              </a:r>
            </a:p>
            <a:p>
              <a:r>
                <a:rPr lang="en-US" sz="2000" dirty="0" smtClean="0">
                  <a:solidFill>
                    <a:srgbClr val="FFFF00"/>
                  </a:solidFill>
                  <a:latin typeface="Palatino Linotype" pitchFamily="18" charset="0"/>
                </a:rPr>
                <a:t>     and finance is  lame</a:t>
              </a:r>
              <a:endParaRPr lang="ko-KR" altLang="en-US" sz="2000" dirty="0">
                <a:solidFill>
                  <a:srgbClr val="FFFF00"/>
                </a:solidFill>
                <a:latin typeface="Palatino Linotype" pitchFamily="18" charset="0"/>
                <a:cs typeface="Arial" pitchFamily="34" charset="0"/>
              </a:endParaRPr>
            </a:p>
          </p:txBody>
        </p:sp>
        <p:sp>
          <p:nvSpPr>
            <p:cNvPr id="23" name="TextBox 22">
              <a:extLst>
                <a:ext uri="{FF2B5EF4-FFF2-40B4-BE49-F238E27FC236}">
                  <a16:creationId xmlns:a16="http://schemas.microsoft.com/office/drawing/2014/main" xmlns="" id="{1CB1C04F-C005-457C-9949-72F783B153F5}"/>
                </a:ext>
              </a:extLst>
            </p:cNvPr>
            <p:cNvSpPr txBox="1"/>
            <p:nvPr/>
          </p:nvSpPr>
          <p:spPr>
            <a:xfrm>
              <a:off x="2768211" y="554779"/>
              <a:ext cx="2410677" cy="402700"/>
            </a:xfrm>
            <a:prstGeom prst="rect">
              <a:avLst/>
            </a:prstGeom>
            <a:noFill/>
          </p:spPr>
          <p:txBody>
            <a:bodyPr wrap="square" rtlCol="0">
              <a:spAutoFit/>
            </a:bodyPr>
            <a:lstStyle/>
            <a:p>
              <a:pPr algn="ctr">
                <a:buFont typeface="Arial" pitchFamily="34" charset="0"/>
                <a:buChar char="•"/>
              </a:pPr>
              <a:r>
                <a:rPr lang="en-US" altLang="ko-KR" sz="2400" b="1" dirty="0" smtClean="0">
                  <a:solidFill>
                    <a:srgbClr val="FFFF00"/>
                  </a:solidFill>
                  <a:latin typeface="Palatino Linotype" pitchFamily="18" charset="0"/>
                  <a:cs typeface="Arial" pitchFamily="34" charset="0"/>
                </a:rPr>
                <a:t>The Future</a:t>
              </a:r>
              <a:endParaRPr lang="ko-KR" altLang="en-US" sz="2400" b="1" dirty="0">
                <a:solidFill>
                  <a:srgbClr val="FFFF00"/>
                </a:solidFill>
                <a:latin typeface="Palatino Linotype" pitchFamily="18" charset="0"/>
                <a:cs typeface="Arial" pitchFamily="34" charset="0"/>
              </a:endParaRPr>
            </a:p>
          </p:txBody>
        </p:sp>
      </p:grpSp>
      <p:sp>
        <p:nvSpPr>
          <p:cNvPr id="25" name="TextBox 24">
            <a:extLst>
              <a:ext uri="{FF2B5EF4-FFF2-40B4-BE49-F238E27FC236}">
                <a16:creationId xmlns:a16="http://schemas.microsoft.com/office/drawing/2014/main" xmlns="" id="{24692EC3-F7F7-4EE6-B68F-DCED4E849AFB}"/>
              </a:ext>
            </a:extLst>
          </p:cNvPr>
          <p:cNvSpPr txBox="1"/>
          <p:nvPr/>
        </p:nvSpPr>
        <p:spPr>
          <a:xfrm>
            <a:off x="8471553" y="2290197"/>
            <a:ext cx="3720447" cy="400110"/>
          </a:xfrm>
          <a:prstGeom prst="rect">
            <a:avLst/>
          </a:prstGeom>
          <a:noFill/>
        </p:spPr>
        <p:txBody>
          <a:bodyPr wrap="square" rtlCol="0">
            <a:spAutoFit/>
          </a:bodyPr>
          <a:lstStyle/>
          <a:p>
            <a:pPr lvl="1"/>
            <a:endParaRPr lang="ko-KR" altLang="en-US" sz="2000" dirty="0">
              <a:solidFill>
                <a:schemeClr val="bg1"/>
              </a:solidFill>
              <a:latin typeface="Palatino Linotype" pitchFamily="18" charset="0"/>
              <a:cs typeface="Arial" pitchFamily="34" charset="0"/>
            </a:endParaRPr>
          </a:p>
        </p:txBody>
      </p:sp>
      <p:sp>
        <p:nvSpPr>
          <p:cNvPr id="30" name="Oval 6">
            <a:extLst>
              <a:ext uri="{FF2B5EF4-FFF2-40B4-BE49-F238E27FC236}">
                <a16:creationId xmlns:a16="http://schemas.microsoft.com/office/drawing/2014/main" xmlns="" id="{8756E2B7-7099-4E3F-8BE1-96F0C64A50C5}"/>
              </a:ext>
            </a:extLst>
          </p:cNvPr>
          <p:cNvSpPr/>
          <p:nvPr/>
        </p:nvSpPr>
        <p:spPr>
          <a:xfrm>
            <a:off x="699880" y="1294322"/>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6C339451-6BBA-4D9A-8297-10219132E6FC}"/>
              </a:ext>
            </a:extLst>
          </p:cNvPr>
          <p:cNvSpPr txBox="1"/>
          <p:nvPr/>
        </p:nvSpPr>
        <p:spPr>
          <a:xfrm>
            <a:off x="1069145" y="197045"/>
            <a:ext cx="7272998" cy="523220"/>
          </a:xfrm>
          <a:prstGeom prst="rect">
            <a:avLst/>
          </a:prstGeom>
          <a:noFill/>
        </p:spPr>
        <p:txBody>
          <a:bodyPr wrap="square" rtlCol="0">
            <a:spAutoFit/>
          </a:bodyPr>
          <a:lstStyle/>
          <a:p>
            <a:pPr algn="ctr"/>
            <a:r>
              <a:rPr lang="en-US" altLang="ko-KR" sz="2800" b="1" dirty="0" smtClean="0">
                <a:solidFill>
                  <a:srgbClr val="0070C0"/>
                </a:solidFill>
                <a:latin typeface="Palatino Linotype" pitchFamily="18" charset="0"/>
                <a:cs typeface="Arial" pitchFamily="34" charset="0"/>
              </a:rPr>
              <a:t>5</a:t>
            </a:r>
            <a:r>
              <a:rPr lang="en-US" altLang="ko-KR" sz="2800" b="1" dirty="0" smtClean="0">
                <a:solidFill>
                  <a:srgbClr val="0070C0"/>
                </a:solidFill>
                <a:latin typeface="Palatino Linotype" pitchFamily="18" charset="0"/>
                <a:cs typeface="Arial" pitchFamily="34" charset="0"/>
              </a:rPr>
              <a:t>.0 Taxation </a:t>
            </a:r>
            <a:r>
              <a:rPr lang="en-US" altLang="ko-KR" sz="2800" b="1" dirty="0" smtClean="0">
                <a:solidFill>
                  <a:srgbClr val="0070C0"/>
                </a:solidFill>
                <a:latin typeface="Palatino Linotype" pitchFamily="18" charset="0"/>
                <a:cs typeface="Arial" pitchFamily="34" charset="0"/>
              </a:rPr>
              <a:t>Issues to be Addressed</a:t>
            </a:r>
            <a:endParaRPr lang="ko-KR" altLang="en-US" sz="2800" b="1" dirty="0">
              <a:solidFill>
                <a:srgbClr val="0070C0"/>
              </a:solidFill>
              <a:latin typeface="Palatino Linotype" pitchFamily="18" charset="0"/>
              <a:cs typeface="Arial" pitchFamily="34" charset="0"/>
            </a:endParaRPr>
          </a:p>
        </p:txBody>
      </p:sp>
      <p:sp>
        <p:nvSpPr>
          <p:cNvPr id="36" name="TextBox 35">
            <a:extLst>
              <a:ext uri="{FF2B5EF4-FFF2-40B4-BE49-F238E27FC236}">
                <a16:creationId xmlns:a16="http://schemas.microsoft.com/office/drawing/2014/main" xmlns="" id="{CEBAF706-31D5-43F0-AC3B-C557C4B13494}"/>
              </a:ext>
            </a:extLst>
          </p:cNvPr>
          <p:cNvSpPr txBox="1"/>
          <p:nvPr/>
        </p:nvSpPr>
        <p:spPr>
          <a:xfrm>
            <a:off x="8935219" y="868415"/>
            <a:ext cx="2678050"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37" name="TextBox 36">
            <a:extLst>
              <a:ext uri="{FF2B5EF4-FFF2-40B4-BE49-F238E27FC236}">
                <a16:creationId xmlns:a16="http://schemas.microsoft.com/office/drawing/2014/main" xmlns="" id="{D9AA93B5-5192-4167-8FB4-51971D46558E}"/>
              </a:ext>
            </a:extLst>
          </p:cNvPr>
          <p:cNvSpPr txBox="1"/>
          <p:nvPr/>
        </p:nvSpPr>
        <p:spPr>
          <a:xfrm>
            <a:off x="8482816" y="1097281"/>
            <a:ext cx="3709184" cy="707886"/>
          </a:xfrm>
          <a:prstGeom prst="rect">
            <a:avLst/>
          </a:prstGeom>
          <a:noFill/>
        </p:spPr>
        <p:txBody>
          <a:bodyPr wrap="square" rtlCol="0">
            <a:spAutoFit/>
          </a:bodyPr>
          <a:lstStyle/>
          <a:p>
            <a:endParaRPr lang="en-US" sz="2000" b="1" dirty="0" smtClean="0">
              <a:solidFill>
                <a:srgbClr val="FFFF00"/>
              </a:solidFill>
              <a:latin typeface="Palatino Linotype" pitchFamily="18" charset="0"/>
            </a:endParaRPr>
          </a:p>
          <a:p>
            <a:endParaRPr lang="en-US" altLang="ko-KR" sz="2000" dirty="0" smtClean="0">
              <a:latin typeface="Palatino Linotype" pitchFamily="18" charset="0"/>
              <a:cs typeface="Arial" pitchFamily="34" charset="0"/>
            </a:endParaRPr>
          </a:p>
        </p:txBody>
      </p:sp>
      <p:sp>
        <p:nvSpPr>
          <p:cNvPr id="29" name="TextBox 28">
            <a:extLst>
              <a:ext uri="{FF2B5EF4-FFF2-40B4-BE49-F238E27FC236}">
                <a16:creationId xmlns:a16="http://schemas.microsoft.com/office/drawing/2014/main" xmlns="" id="{D9AA93B5-5192-4167-8FB4-51971D46558E}"/>
              </a:ext>
            </a:extLst>
          </p:cNvPr>
          <p:cNvSpPr txBox="1"/>
          <p:nvPr/>
        </p:nvSpPr>
        <p:spPr>
          <a:xfrm>
            <a:off x="8508429" y="2965939"/>
            <a:ext cx="3514759" cy="1323439"/>
          </a:xfrm>
          <a:prstGeom prst="rect">
            <a:avLst/>
          </a:prstGeom>
          <a:noFill/>
        </p:spPr>
        <p:txBody>
          <a:bodyPr wrap="square" rtlCol="0">
            <a:spAutoFit/>
          </a:bodyPr>
          <a:lstStyle/>
          <a:p>
            <a:pPr>
              <a:buFont typeface="Wingdings" pitchFamily="2" charset="2"/>
              <a:buChar char="q"/>
            </a:pPr>
            <a:r>
              <a:rPr lang="en-US" sz="2000" dirty="0" smtClean="0">
                <a:solidFill>
                  <a:srgbClr val="FFFF00"/>
                </a:solidFill>
                <a:latin typeface="Palatino Linotype" pitchFamily="18" charset="0"/>
              </a:rPr>
              <a:t> Use of international </a:t>
            </a:r>
          </a:p>
          <a:p>
            <a:r>
              <a:rPr lang="en-US" sz="2000" dirty="0" smtClean="0">
                <a:solidFill>
                  <a:srgbClr val="FFFF00"/>
                </a:solidFill>
                <a:latin typeface="Palatino Linotype" pitchFamily="18" charset="0"/>
              </a:rPr>
              <a:t>     standards ensures </a:t>
            </a:r>
          </a:p>
          <a:p>
            <a:r>
              <a:rPr lang="en-US" sz="2000" dirty="0" smtClean="0">
                <a:solidFill>
                  <a:srgbClr val="FFFF00"/>
                </a:solidFill>
                <a:latin typeface="Palatino Linotype" pitchFamily="18" charset="0"/>
              </a:rPr>
              <a:t>     uniformity and customer</a:t>
            </a:r>
          </a:p>
          <a:p>
            <a:r>
              <a:rPr lang="en-US" sz="2000" dirty="0" smtClean="0">
                <a:solidFill>
                  <a:srgbClr val="FFFF00"/>
                </a:solidFill>
                <a:latin typeface="Palatino Linotype" pitchFamily="18" charset="0"/>
              </a:rPr>
              <a:t>     trust</a:t>
            </a:r>
            <a:endParaRPr lang="ko-KR" altLang="en-US" sz="2000" dirty="0">
              <a:solidFill>
                <a:srgbClr val="FFFF00"/>
              </a:solidFill>
              <a:latin typeface="Palatino Linotype" pitchFamily="18" charset="0"/>
              <a:cs typeface="Arial" pitchFamily="34" charset="0"/>
            </a:endParaRPr>
          </a:p>
        </p:txBody>
      </p:sp>
      <p:sp>
        <p:nvSpPr>
          <p:cNvPr id="34" name="TextBox 33">
            <a:extLst>
              <a:ext uri="{FF2B5EF4-FFF2-40B4-BE49-F238E27FC236}">
                <a16:creationId xmlns:a16="http://schemas.microsoft.com/office/drawing/2014/main" xmlns="" id="{D9AA93B5-5192-4167-8FB4-51971D46558E}"/>
              </a:ext>
            </a:extLst>
          </p:cNvPr>
          <p:cNvSpPr txBox="1"/>
          <p:nvPr/>
        </p:nvSpPr>
        <p:spPr>
          <a:xfrm>
            <a:off x="8508429" y="4637651"/>
            <a:ext cx="3683571" cy="1938992"/>
          </a:xfrm>
          <a:prstGeom prst="rect">
            <a:avLst/>
          </a:prstGeom>
          <a:noFill/>
        </p:spPr>
        <p:txBody>
          <a:bodyPr wrap="square" rtlCol="0">
            <a:spAutoFit/>
          </a:bodyPr>
          <a:lstStyle/>
          <a:p>
            <a:pPr>
              <a:buFont typeface="Wingdings" pitchFamily="2" charset="2"/>
              <a:buChar char="q"/>
            </a:pPr>
            <a:r>
              <a:rPr lang="en-US" sz="2000" dirty="0" smtClean="0">
                <a:solidFill>
                  <a:srgbClr val="FFFF00"/>
                </a:solidFill>
                <a:latin typeface="Palatino Linotype" pitchFamily="18" charset="0"/>
              </a:rPr>
              <a:t> Continuous Awareness </a:t>
            </a:r>
          </a:p>
          <a:p>
            <a:r>
              <a:rPr lang="en-US" sz="2000" dirty="0" smtClean="0">
                <a:solidFill>
                  <a:srgbClr val="FFFF00"/>
                </a:solidFill>
                <a:latin typeface="Palatino Linotype" pitchFamily="18" charset="0"/>
              </a:rPr>
              <a:t>     through media and </a:t>
            </a:r>
          </a:p>
          <a:p>
            <a:r>
              <a:rPr lang="en-US" sz="2000" dirty="0" smtClean="0">
                <a:solidFill>
                  <a:srgbClr val="FFFF00"/>
                </a:solidFill>
                <a:latin typeface="Palatino Linotype" pitchFamily="18" charset="0"/>
              </a:rPr>
              <a:t>     education through </a:t>
            </a:r>
          </a:p>
          <a:p>
            <a:r>
              <a:rPr lang="en-US" sz="2000" dirty="0" smtClean="0">
                <a:solidFill>
                  <a:srgbClr val="FFFF00"/>
                </a:solidFill>
                <a:latin typeface="Palatino Linotype" pitchFamily="18" charset="0"/>
              </a:rPr>
              <a:t>     educational institution is </a:t>
            </a:r>
          </a:p>
          <a:p>
            <a:r>
              <a:rPr lang="en-US" sz="2000" dirty="0" smtClean="0">
                <a:solidFill>
                  <a:srgbClr val="FFFF00"/>
                </a:solidFill>
                <a:latin typeface="Palatino Linotype" pitchFamily="18" charset="0"/>
              </a:rPr>
              <a:t>     the future of Islamic </a:t>
            </a:r>
          </a:p>
          <a:p>
            <a:r>
              <a:rPr lang="en-US" sz="2000" dirty="0" smtClean="0">
                <a:solidFill>
                  <a:srgbClr val="FFFF00"/>
                </a:solidFill>
                <a:latin typeface="Palatino Linotype" pitchFamily="18" charset="0"/>
              </a:rPr>
              <a:t>      banking and finance </a:t>
            </a:r>
          </a:p>
        </p:txBody>
      </p:sp>
      <p:pic>
        <p:nvPicPr>
          <p:cNvPr id="35" name="Picture 2"/>
          <p:cNvPicPr>
            <a:picLocks noChangeAspect="1" noChangeArrowheads="1"/>
          </p:cNvPicPr>
          <p:nvPr/>
        </p:nvPicPr>
        <p:blipFill>
          <a:blip r:embed="rId2" cstate="print"/>
          <a:srcRect/>
          <a:stretch>
            <a:fillRect/>
          </a:stretch>
        </p:blipFill>
        <p:spPr bwMode="auto">
          <a:xfrm>
            <a:off x="955861" y="658906"/>
            <a:ext cx="7429500" cy="5109882"/>
          </a:xfrm>
          <a:prstGeom prst="rect">
            <a:avLst/>
          </a:prstGeom>
          <a:noFill/>
          <a:ln w="9525">
            <a:noFill/>
            <a:miter lim="800000"/>
            <a:headEnd/>
            <a:tailEnd/>
          </a:ln>
        </p:spPr>
      </p:pic>
    </p:spTree>
    <p:extLst>
      <p:ext uri="{BB962C8B-B14F-4D97-AF65-F5344CB8AC3E}">
        <p14:creationId xmlns:p14="http://schemas.microsoft.com/office/powerpoint/2010/main" xmlns="" val="18367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6">
            <a:extLst>
              <a:ext uri="{FF2B5EF4-FFF2-40B4-BE49-F238E27FC236}">
                <a16:creationId xmlns:a16="http://schemas.microsoft.com/office/drawing/2014/main" xmlns="" id="{C5D6C671-2631-4DCC-BDC1-ADCB7946E045}"/>
              </a:ext>
            </a:extLst>
          </p:cNvPr>
          <p:cNvSpPr/>
          <p:nvPr/>
        </p:nvSpPr>
        <p:spPr>
          <a:xfrm>
            <a:off x="8417607" y="0"/>
            <a:ext cx="37743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0" dirty="0" smtClean="0"/>
              <a:t> </a:t>
            </a:r>
            <a:endParaRPr lang="ko-KR" altLang="en-US" sz="2700" dirty="0"/>
          </a:p>
        </p:txBody>
      </p:sp>
      <p:cxnSp>
        <p:nvCxnSpPr>
          <p:cNvPr id="4" name="Straight Connector 3">
            <a:extLst>
              <a:ext uri="{FF2B5EF4-FFF2-40B4-BE49-F238E27FC236}">
                <a16:creationId xmlns:a16="http://schemas.microsoft.com/office/drawing/2014/main" xmlns="" id="{28A76344-75BD-4612-B113-24C7D742D398}"/>
              </a:ext>
            </a:extLst>
          </p:cNvPr>
          <p:cNvCxnSpPr>
            <a:cxnSpLocks/>
          </p:cNvCxnSpPr>
          <p:nvPr/>
        </p:nvCxnSpPr>
        <p:spPr>
          <a:xfrm>
            <a:off x="836027" y="1069147"/>
            <a:ext cx="0" cy="53331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L-Shape 4">
            <a:extLst>
              <a:ext uri="{FF2B5EF4-FFF2-40B4-BE49-F238E27FC236}">
                <a16:creationId xmlns:a16="http://schemas.microsoft.com/office/drawing/2014/main" xmlns="" id="{4D47802D-21D0-4E55-BFB8-945DE79C246E}"/>
              </a:ext>
            </a:extLst>
          </p:cNvPr>
          <p:cNvSpPr/>
          <p:nvPr/>
        </p:nvSpPr>
        <p:spPr>
          <a:xfrm rot="10800000">
            <a:off x="11217552" y="144367"/>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Oval 6">
            <a:extLst>
              <a:ext uri="{FF2B5EF4-FFF2-40B4-BE49-F238E27FC236}">
                <a16:creationId xmlns:a16="http://schemas.microsoft.com/office/drawing/2014/main" xmlns="" id="{115BCD40-B8EE-4D09-9E46-DBCCDD41FFDB}"/>
              </a:ext>
            </a:extLst>
          </p:cNvPr>
          <p:cNvSpPr/>
          <p:nvPr/>
        </p:nvSpPr>
        <p:spPr>
          <a:xfrm>
            <a:off x="728015" y="3770710"/>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Oval 16">
            <a:extLst>
              <a:ext uri="{FF2B5EF4-FFF2-40B4-BE49-F238E27FC236}">
                <a16:creationId xmlns:a16="http://schemas.microsoft.com/office/drawing/2014/main" xmlns="" id="{BDB10D0B-DB3B-42D9-BD12-ABE6D2DBCABF}"/>
              </a:ext>
            </a:extLst>
          </p:cNvPr>
          <p:cNvSpPr/>
          <p:nvPr/>
        </p:nvSpPr>
        <p:spPr>
          <a:xfrm>
            <a:off x="728015" y="6261162"/>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4" name="TextBox 13">
            <a:extLst>
              <a:ext uri="{FF2B5EF4-FFF2-40B4-BE49-F238E27FC236}">
                <a16:creationId xmlns:a16="http://schemas.microsoft.com/office/drawing/2014/main" xmlns="" id="{93B386D4-3B5C-418B-9290-4CC7B4A3F910}"/>
              </a:ext>
            </a:extLst>
          </p:cNvPr>
          <p:cNvSpPr txBox="1"/>
          <p:nvPr/>
        </p:nvSpPr>
        <p:spPr>
          <a:xfrm>
            <a:off x="1659989" y="1843908"/>
            <a:ext cx="6700148" cy="461665"/>
          </a:xfrm>
          <a:prstGeom prst="rect">
            <a:avLst/>
          </a:prstGeom>
          <a:noFill/>
        </p:spPr>
        <p:txBody>
          <a:bodyPr wrap="square" rtlCol="0">
            <a:spAutoFit/>
          </a:bodyPr>
          <a:lstStyle/>
          <a:p>
            <a:endParaRPr lang="ko-KR" altLang="en-US" sz="2400" b="1" dirty="0">
              <a:solidFill>
                <a:srgbClr val="0070C0"/>
              </a:solidFill>
              <a:latin typeface="Palatino Linotype" pitchFamily="18" charset="0"/>
              <a:cs typeface="Arial" pitchFamily="34" charset="0"/>
            </a:endParaRPr>
          </a:p>
        </p:txBody>
      </p:sp>
      <p:sp>
        <p:nvSpPr>
          <p:cNvPr id="25" name="TextBox 24">
            <a:extLst>
              <a:ext uri="{FF2B5EF4-FFF2-40B4-BE49-F238E27FC236}">
                <a16:creationId xmlns:a16="http://schemas.microsoft.com/office/drawing/2014/main" xmlns="" id="{24692EC3-F7F7-4EE6-B68F-DCED4E849AFB}"/>
              </a:ext>
            </a:extLst>
          </p:cNvPr>
          <p:cNvSpPr txBox="1"/>
          <p:nvPr/>
        </p:nvSpPr>
        <p:spPr>
          <a:xfrm>
            <a:off x="8471553" y="2290197"/>
            <a:ext cx="3720447" cy="400110"/>
          </a:xfrm>
          <a:prstGeom prst="rect">
            <a:avLst/>
          </a:prstGeom>
          <a:noFill/>
        </p:spPr>
        <p:txBody>
          <a:bodyPr wrap="square" rtlCol="0">
            <a:spAutoFit/>
          </a:bodyPr>
          <a:lstStyle/>
          <a:p>
            <a:pPr lvl="1"/>
            <a:endParaRPr lang="ko-KR" altLang="en-US" sz="2000" dirty="0">
              <a:solidFill>
                <a:schemeClr val="bg1"/>
              </a:solidFill>
              <a:latin typeface="Palatino Linotype" pitchFamily="18" charset="0"/>
              <a:cs typeface="Arial" pitchFamily="34" charset="0"/>
            </a:endParaRPr>
          </a:p>
        </p:txBody>
      </p:sp>
      <p:sp>
        <p:nvSpPr>
          <p:cNvPr id="30" name="Oval 6">
            <a:extLst>
              <a:ext uri="{FF2B5EF4-FFF2-40B4-BE49-F238E27FC236}">
                <a16:creationId xmlns:a16="http://schemas.microsoft.com/office/drawing/2014/main" xmlns="" id="{8756E2B7-7099-4E3F-8BE1-96F0C64A50C5}"/>
              </a:ext>
            </a:extLst>
          </p:cNvPr>
          <p:cNvSpPr/>
          <p:nvPr/>
        </p:nvSpPr>
        <p:spPr>
          <a:xfrm>
            <a:off x="740221" y="985040"/>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7" name="Group 9">
            <a:extLst>
              <a:ext uri="{FF2B5EF4-FFF2-40B4-BE49-F238E27FC236}">
                <a16:creationId xmlns:a16="http://schemas.microsoft.com/office/drawing/2014/main" xmlns="" id="{346008A7-710C-477A-88A4-632FAF36D42E}"/>
              </a:ext>
            </a:extLst>
          </p:cNvPr>
          <p:cNvGrpSpPr/>
          <p:nvPr/>
        </p:nvGrpSpPr>
        <p:grpSpPr>
          <a:xfrm>
            <a:off x="1069145" y="197045"/>
            <a:ext cx="7315200" cy="1943822"/>
            <a:chOff x="2179734" y="1834938"/>
            <a:chExt cx="3782238" cy="1943822"/>
          </a:xfrm>
        </p:grpSpPr>
        <p:sp>
          <p:nvSpPr>
            <p:cNvPr id="32" name="TextBox 31">
              <a:extLst>
                <a:ext uri="{FF2B5EF4-FFF2-40B4-BE49-F238E27FC236}">
                  <a16:creationId xmlns:a16="http://schemas.microsoft.com/office/drawing/2014/main" xmlns="" id="{04AC0423-F54B-4041-A4A1-04905766E720}"/>
                </a:ext>
              </a:extLst>
            </p:cNvPr>
            <p:cNvSpPr txBox="1"/>
            <p:nvPr/>
          </p:nvSpPr>
          <p:spPr>
            <a:xfrm>
              <a:off x="2194281" y="2393765"/>
              <a:ext cx="3767691" cy="1384995"/>
            </a:xfrm>
            <a:prstGeom prst="rect">
              <a:avLst/>
            </a:prstGeom>
            <a:noFill/>
          </p:spPr>
          <p:txBody>
            <a:bodyPr wrap="square" rtlCol="0">
              <a:spAutoFit/>
            </a:bodyPr>
            <a:lstStyle/>
            <a:p>
              <a:pPr>
                <a:buFont typeface="Wingdings" pitchFamily="2" charset="2"/>
                <a:buChar char="q"/>
              </a:pPr>
              <a:r>
                <a:rPr lang="en-US" sz="2800" dirty="0" smtClean="0">
                  <a:latin typeface="Palatino Linotype" pitchFamily="18" charset="0"/>
                </a:rPr>
                <a:t>There are genuine challenges in Islamic</a:t>
              </a:r>
            </a:p>
            <a:p>
              <a:r>
                <a:rPr lang="en-US" sz="2800" dirty="0" smtClean="0">
                  <a:latin typeface="Palatino Linotype" pitchFamily="18" charset="0"/>
                </a:rPr>
                <a:t> </a:t>
              </a:r>
              <a:r>
                <a:rPr lang="en-US" sz="2800" dirty="0" smtClean="0">
                  <a:latin typeface="Palatino Linotype" pitchFamily="18" charset="0"/>
                </a:rPr>
                <a:t>  </a:t>
              </a:r>
              <a:r>
                <a:rPr lang="en-US" sz="2800" dirty="0" smtClean="0">
                  <a:latin typeface="Palatino Linotype" pitchFamily="18" charset="0"/>
                </a:rPr>
                <a:t> Banking and Finance BUT there mistakes</a:t>
              </a:r>
            </a:p>
            <a:p>
              <a:r>
                <a:rPr lang="en-US" sz="2800" dirty="0" smtClean="0">
                  <a:latin typeface="Palatino Linotype" pitchFamily="18" charset="0"/>
                </a:rPr>
                <a:t> </a:t>
              </a:r>
              <a:r>
                <a:rPr lang="en-US" sz="2800" dirty="0" smtClean="0">
                  <a:latin typeface="Palatino Linotype" pitchFamily="18" charset="0"/>
                </a:rPr>
                <a:t>  </a:t>
              </a:r>
              <a:r>
                <a:rPr lang="en-US" sz="2800" dirty="0" smtClean="0">
                  <a:latin typeface="Palatino Linotype" pitchFamily="18" charset="0"/>
                </a:rPr>
                <a:t> being done by banks offering IB &amp; F</a:t>
              </a:r>
              <a:endParaRPr lang="ko-KR" altLang="en-US" sz="2800" dirty="0">
                <a:solidFill>
                  <a:schemeClr val="tx1">
                    <a:lumMod val="75000"/>
                    <a:lumOff val="25000"/>
                  </a:schemeClr>
                </a:solidFill>
                <a:latin typeface="Palatino Linotype" pitchFamily="18" charset="0"/>
                <a:cs typeface="Arial" pitchFamily="34" charset="0"/>
              </a:endParaRPr>
            </a:p>
          </p:txBody>
        </p:sp>
        <p:sp>
          <p:nvSpPr>
            <p:cNvPr id="33" name="TextBox 32">
              <a:extLst>
                <a:ext uri="{FF2B5EF4-FFF2-40B4-BE49-F238E27FC236}">
                  <a16:creationId xmlns:a16="http://schemas.microsoft.com/office/drawing/2014/main" xmlns="" id="{6C339451-6BBA-4D9A-8297-10219132E6FC}"/>
                </a:ext>
              </a:extLst>
            </p:cNvPr>
            <p:cNvSpPr txBox="1"/>
            <p:nvPr/>
          </p:nvSpPr>
          <p:spPr>
            <a:xfrm>
              <a:off x="2179734" y="1834938"/>
              <a:ext cx="3760418" cy="523220"/>
            </a:xfrm>
            <a:prstGeom prst="rect">
              <a:avLst/>
            </a:prstGeom>
            <a:noFill/>
          </p:spPr>
          <p:txBody>
            <a:bodyPr wrap="square" rtlCol="0">
              <a:spAutoFit/>
            </a:bodyPr>
            <a:lstStyle/>
            <a:p>
              <a:pPr algn="ctr"/>
              <a:r>
                <a:rPr lang="en-US" altLang="ko-KR" sz="2800" b="1" dirty="0" smtClean="0">
                  <a:solidFill>
                    <a:srgbClr val="0070C0"/>
                  </a:solidFill>
                  <a:latin typeface="Palatino Linotype" pitchFamily="18" charset="0"/>
                  <a:cs typeface="Arial" pitchFamily="34" charset="0"/>
                </a:rPr>
                <a:t>6</a:t>
              </a:r>
              <a:r>
                <a:rPr lang="en-US" altLang="ko-KR" sz="2800" b="1" dirty="0" smtClean="0">
                  <a:solidFill>
                    <a:srgbClr val="0070C0"/>
                  </a:solidFill>
                  <a:latin typeface="Palatino Linotype" pitchFamily="18" charset="0"/>
                  <a:cs typeface="Arial" pitchFamily="34" charset="0"/>
                </a:rPr>
                <a:t>.0  Conclusion</a:t>
              </a:r>
              <a:endParaRPr lang="ko-KR" altLang="en-US" sz="2800" b="1" dirty="0">
                <a:solidFill>
                  <a:srgbClr val="0070C0"/>
                </a:solidFill>
                <a:latin typeface="Palatino Linotype" pitchFamily="18" charset="0"/>
                <a:cs typeface="Arial" pitchFamily="34" charset="0"/>
              </a:endParaRPr>
            </a:p>
          </p:txBody>
        </p:sp>
      </p:grpSp>
      <p:sp>
        <p:nvSpPr>
          <p:cNvPr id="36" name="TextBox 35">
            <a:extLst>
              <a:ext uri="{FF2B5EF4-FFF2-40B4-BE49-F238E27FC236}">
                <a16:creationId xmlns:a16="http://schemas.microsoft.com/office/drawing/2014/main" xmlns="" id="{CEBAF706-31D5-43F0-AC3B-C557C4B13494}"/>
              </a:ext>
            </a:extLst>
          </p:cNvPr>
          <p:cNvSpPr txBox="1"/>
          <p:nvPr/>
        </p:nvSpPr>
        <p:spPr>
          <a:xfrm>
            <a:off x="8935219" y="868415"/>
            <a:ext cx="2678050"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31" name="TextBox 30">
            <a:extLst>
              <a:ext uri="{FF2B5EF4-FFF2-40B4-BE49-F238E27FC236}">
                <a16:creationId xmlns:a16="http://schemas.microsoft.com/office/drawing/2014/main" xmlns="" id="{93B386D4-3B5C-418B-9290-4CC7B4A3F910}"/>
              </a:ext>
            </a:extLst>
          </p:cNvPr>
          <p:cNvSpPr txBox="1"/>
          <p:nvPr/>
        </p:nvSpPr>
        <p:spPr>
          <a:xfrm>
            <a:off x="1671715" y="2630658"/>
            <a:ext cx="6543818" cy="461665"/>
          </a:xfrm>
          <a:prstGeom prst="rect">
            <a:avLst/>
          </a:prstGeom>
          <a:noFill/>
        </p:spPr>
        <p:txBody>
          <a:bodyPr wrap="square" rtlCol="0">
            <a:spAutoFit/>
          </a:bodyPr>
          <a:lstStyle/>
          <a:p>
            <a:endParaRPr lang="ko-KR" altLang="en-US" sz="2400" b="1" dirty="0">
              <a:solidFill>
                <a:srgbClr val="0070C0"/>
              </a:solidFill>
              <a:latin typeface="Palatino Linotype" pitchFamily="18" charset="0"/>
              <a:cs typeface="Arial" pitchFamily="34" charset="0"/>
            </a:endParaRPr>
          </a:p>
        </p:txBody>
      </p:sp>
      <p:sp>
        <p:nvSpPr>
          <p:cNvPr id="26" name="TextBox 25">
            <a:extLst>
              <a:ext uri="{FF2B5EF4-FFF2-40B4-BE49-F238E27FC236}">
                <a16:creationId xmlns:a16="http://schemas.microsoft.com/office/drawing/2014/main" xmlns="" id="{0833964F-9C6C-40BA-86D1-711D71DFCF52}"/>
              </a:ext>
            </a:extLst>
          </p:cNvPr>
          <p:cNvSpPr txBox="1"/>
          <p:nvPr/>
        </p:nvSpPr>
        <p:spPr>
          <a:xfrm>
            <a:off x="1097280" y="2644727"/>
            <a:ext cx="7291750" cy="1815882"/>
          </a:xfrm>
          <a:prstGeom prst="rect">
            <a:avLst/>
          </a:prstGeom>
          <a:noFill/>
        </p:spPr>
        <p:txBody>
          <a:bodyPr wrap="square" rtlCol="0">
            <a:spAutoFit/>
          </a:bodyPr>
          <a:lstStyle/>
          <a:p>
            <a:pPr>
              <a:buFont typeface="Wingdings" pitchFamily="2" charset="2"/>
              <a:buChar char="q"/>
            </a:pPr>
            <a:r>
              <a:rPr lang="en-US" sz="2800" dirty="0" smtClean="0">
                <a:latin typeface="Palatino Linotype" pitchFamily="18" charset="0"/>
              </a:rPr>
              <a:t>The major mistakes are disregarding </a:t>
            </a:r>
          </a:p>
          <a:p>
            <a:r>
              <a:rPr lang="en-US" sz="2800" dirty="0" smtClean="0">
                <a:latin typeface="Palatino Linotype" pitchFamily="18" charset="0"/>
              </a:rPr>
              <a:t> </a:t>
            </a:r>
            <a:r>
              <a:rPr lang="en-US" sz="2800" dirty="0" smtClean="0">
                <a:latin typeface="Palatino Linotype" pitchFamily="18" charset="0"/>
              </a:rPr>
              <a:t>   </a:t>
            </a:r>
            <a:r>
              <a:rPr lang="en-US" sz="2800" dirty="0" smtClean="0">
                <a:latin typeface="Palatino Linotype" pitchFamily="18" charset="0"/>
              </a:rPr>
              <a:t>Shari’ah, Governance and Auditing </a:t>
            </a:r>
          </a:p>
          <a:p>
            <a:r>
              <a:rPr lang="en-US" sz="2800" dirty="0" smtClean="0">
                <a:latin typeface="Palatino Linotype" pitchFamily="18" charset="0"/>
              </a:rPr>
              <a:t> </a:t>
            </a:r>
            <a:r>
              <a:rPr lang="en-US" sz="2800" dirty="0" smtClean="0">
                <a:latin typeface="Palatino Linotype" pitchFamily="18" charset="0"/>
              </a:rPr>
              <a:t>   </a:t>
            </a:r>
            <a:r>
              <a:rPr lang="en-US" sz="2800" dirty="0" smtClean="0">
                <a:latin typeface="Palatino Linotype" pitchFamily="18" charset="0"/>
              </a:rPr>
              <a:t>Standards issued by AAOIFI and IFSB and</a:t>
            </a:r>
          </a:p>
          <a:p>
            <a:r>
              <a:rPr lang="en-US" sz="2800" dirty="0" smtClean="0">
                <a:latin typeface="Palatino Linotype" pitchFamily="18" charset="0"/>
              </a:rPr>
              <a:t> </a:t>
            </a:r>
            <a:r>
              <a:rPr lang="en-US" sz="2800" dirty="0" smtClean="0">
                <a:latin typeface="Palatino Linotype" pitchFamily="18" charset="0"/>
              </a:rPr>
              <a:t>  </a:t>
            </a:r>
            <a:r>
              <a:rPr lang="en-US" sz="2800" dirty="0" smtClean="0">
                <a:latin typeface="Palatino Linotype" pitchFamily="18" charset="0"/>
              </a:rPr>
              <a:t> relying on SSBs</a:t>
            </a:r>
            <a:endParaRPr lang="ko-KR" altLang="en-US" sz="2800" dirty="0">
              <a:solidFill>
                <a:schemeClr val="tx1">
                  <a:lumMod val="75000"/>
                  <a:lumOff val="25000"/>
                </a:schemeClr>
              </a:solidFill>
              <a:latin typeface="Palatino Linotype" pitchFamily="18" charset="0"/>
              <a:cs typeface="Arial" pitchFamily="34" charset="0"/>
            </a:endParaRPr>
          </a:p>
        </p:txBody>
      </p:sp>
      <p:sp>
        <p:nvSpPr>
          <p:cNvPr id="37" name="TextBox 36">
            <a:extLst>
              <a:ext uri="{FF2B5EF4-FFF2-40B4-BE49-F238E27FC236}">
                <a16:creationId xmlns:a16="http://schemas.microsoft.com/office/drawing/2014/main" xmlns="" id="{D9AA93B5-5192-4167-8FB4-51971D46558E}"/>
              </a:ext>
            </a:extLst>
          </p:cNvPr>
          <p:cNvSpPr txBox="1"/>
          <p:nvPr/>
        </p:nvSpPr>
        <p:spPr>
          <a:xfrm>
            <a:off x="8482816" y="1097281"/>
            <a:ext cx="3709184" cy="707886"/>
          </a:xfrm>
          <a:prstGeom prst="rect">
            <a:avLst/>
          </a:prstGeom>
          <a:noFill/>
        </p:spPr>
        <p:txBody>
          <a:bodyPr wrap="square" rtlCol="0">
            <a:spAutoFit/>
          </a:bodyPr>
          <a:lstStyle/>
          <a:p>
            <a:endParaRPr lang="en-US" sz="2000" b="1" dirty="0" smtClean="0">
              <a:solidFill>
                <a:srgbClr val="FFFF00"/>
              </a:solidFill>
              <a:latin typeface="Palatino Linotype" pitchFamily="18" charset="0"/>
            </a:endParaRPr>
          </a:p>
          <a:p>
            <a:endParaRPr lang="en-US" altLang="ko-KR" sz="2000" dirty="0" smtClean="0">
              <a:latin typeface="Palatino Linotype" pitchFamily="18" charset="0"/>
              <a:cs typeface="Arial" pitchFamily="34" charset="0"/>
            </a:endParaRPr>
          </a:p>
        </p:txBody>
      </p:sp>
      <p:sp>
        <p:nvSpPr>
          <p:cNvPr id="27" name="TextBox 26">
            <a:extLst>
              <a:ext uri="{FF2B5EF4-FFF2-40B4-BE49-F238E27FC236}">
                <a16:creationId xmlns:a16="http://schemas.microsoft.com/office/drawing/2014/main" xmlns="" id="{0833964F-9C6C-40BA-86D1-711D71DFCF52}"/>
              </a:ext>
            </a:extLst>
          </p:cNvPr>
          <p:cNvSpPr txBox="1"/>
          <p:nvPr/>
        </p:nvSpPr>
        <p:spPr>
          <a:xfrm>
            <a:off x="1139483" y="4501663"/>
            <a:ext cx="7301133" cy="2246769"/>
          </a:xfrm>
          <a:prstGeom prst="rect">
            <a:avLst/>
          </a:prstGeom>
          <a:noFill/>
        </p:spPr>
        <p:txBody>
          <a:bodyPr wrap="square" rtlCol="0">
            <a:spAutoFit/>
          </a:bodyPr>
          <a:lstStyle/>
          <a:p>
            <a:pPr>
              <a:buFont typeface="Wingdings" pitchFamily="2" charset="2"/>
              <a:buChar char="q"/>
            </a:pPr>
            <a:r>
              <a:rPr lang="en-US" sz="2800" dirty="0" smtClean="0">
                <a:latin typeface="Palatino Linotype" pitchFamily="18" charset="0"/>
              </a:rPr>
              <a:t>Lack of regulatory and supervisory</a:t>
            </a:r>
          </a:p>
          <a:p>
            <a:r>
              <a:rPr lang="en-US" sz="2800" dirty="0" smtClean="0">
                <a:latin typeface="Palatino Linotype" pitchFamily="18" charset="0"/>
              </a:rPr>
              <a:t> </a:t>
            </a:r>
            <a:r>
              <a:rPr lang="en-US" sz="2800" dirty="0" smtClean="0">
                <a:latin typeface="Palatino Linotype" pitchFamily="18" charset="0"/>
              </a:rPr>
              <a:t>  </a:t>
            </a:r>
            <a:r>
              <a:rPr lang="en-US" sz="2800" dirty="0" smtClean="0">
                <a:latin typeface="Palatino Linotype" pitchFamily="18" charset="0"/>
              </a:rPr>
              <a:t> framework is hampering the growth of IB</a:t>
            </a:r>
          </a:p>
          <a:p>
            <a:r>
              <a:rPr lang="en-US" sz="2800" dirty="0" smtClean="0">
                <a:latin typeface="Palatino Linotype" pitchFamily="18" charset="0"/>
              </a:rPr>
              <a:t> </a:t>
            </a:r>
            <a:r>
              <a:rPr lang="en-US" sz="2800" dirty="0" smtClean="0">
                <a:latin typeface="Palatino Linotype" pitchFamily="18" charset="0"/>
              </a:rPr>
              <a:t>  </a:t>
            </a:r>
            <a:r>
              <a:rPr lang="en-US" sz="2800" dirty="0" smtClean="0">
                <a:latin typeface="Palatino Linotype" pitchFamily="18" charset="0"/>
              </a:rPr>
              <a:t> &amp; F thus policy makers and other </a:t>
            </a:r>
          </a:p>
          <a:p>
            <a:r>
              <a:rPr lang="en-US" sz="2800" dirty="0" smtClean="0">
                <a:latin typeface="Palatino Linotype" pitchFamily="18" charset="0"/>
              </a:rPr>
              <a:t> </a:t>
            </a:r>
            <a:r>
              <a:rPr lang="en-US" sz="2800" dirty="0" smtClean="0">
                <a:latin typeface="Palatino Linotype" pitchFamily="18" charset="0"/>
              </a:rPr>
              <a:t>   </a:t>
            </a:r>
            <a:r>
              <a:rPr lang="en-US" sz="2800" dirty="0" smtClean="0">
                <a:latin typeface="Palatino Linotype" pitchFamily="18" charset="0"/>
              </a:rPr>
              <a:t>stakeholders need to work hard to revers</a:t>
            </a:r>
            <a:r>
              <a:rPr lang="en-US" sz="2800" dirty="0" smtClean="0">
                <a:latin typeface="Palatino Linotype" pitchFamily="18" charset="0"/>
              </a:rPr>
              <a:t>e</a:t>
            </a:r>
          </a:p>
          <a:p>
            <a:r>
              <a:rPr lang="en-US" sz="2800" dirty="0" smtClean="0">
                <a:latin typeface="Palatino Linotype" pitchFamily="18" charset="0"/>
              </a:rPr>
              <a:t> </a:t>
            </a:r>
            <a:r>
              <a:rPr lang="en-US" sz="2800" dirty="0" smtClean="0">
                <a:latin typeface="Palatino Linotype" pitchFamily="18" charset="0"/>
              </a:rPr>
              <a:t>   this trend</a:t>
            </a:r>
            <a:endParaRPr lang="ko-KR" altLang="en-US" sz="2800" b="1" dirty="0">
              <a:solidFill>
                <a:schemeClr val="tx1">
                  <a:lumMod val="75000"/>
                  <a:lumOff val="25000"/>
                </a:schemeClr>
              </a:solidFill>
              <a:latin typeface="Palatino Linotype" pitchFamily="18" charset="0"/>
              <a:cs typeface="Arial" pitchFamily="34" charset="0"/>
            </a:endParaRPr>
          </a:p>
        </p:txBody>
      </p:sp>
      <p:pic>
        <p:nvPicPr>
          <p:cNvPr id="2050" name="Picture 2" descr="C:\Users\Hp 2\Desktop\PPT New Themes\Islamic Finance6.jpg"/>
          <p:cNvPicPr>
            <a:picLocks noChangeAspect="1" noChangeArrowheads="1"/>
          </p:cNvPicPr>
          <p:nvPr/>
        </p:nvPicPr>
        <p:blipFill>
          <a:blip r:embed="rId2" cstate="print"/>
          <a:srcRect/>
          <a:stretch>
            <a:fillRect/>
          </a:stretch>
        </p:blipFill>
        <p:spPr bwMode="auto">
          <a:xfrm>
            <a:off x="8398413" y="0"/>
            <a:ext cx="3793588" cy="3080825"/>
          </a:xfrm>
          <a:prstGeom prst="rect">
            <a:avLst/>
          </a:prstGeom>
          <a:noFill/>
        </p:spPr>
      </p:pic>
      <p:pic>
        <p:nvPicPr>
          <p:cNvPr id="2051" name="Picture 3" descr="C:\Users\Hp 2\Desktop\PPT New Themes\Islamic Finance8.jpg"/>
          <p:cNvPicPr>
            <a:picLocks noChangeAspect="1" noChangeArrowheads="1"/>
          </p:cNvPicPr>
          <p:nvPr/>
        </p:nvPicPr>
        <p:blipFill>
          <a:blip r:embed="rId3" cstate="print"/>
          <a:srcRect/>
          <a:stretch>
            <a:fillRect/>
          </a:stretch>
        </p:blipFill>
        <p:spPr bwMode="auto">
          <a:xfrm>
            <a:off x="8429845" y="3077967"/>
            <a:ext cx="3762155" cy="3780033"/>
          </a:xfrm>
          <a:prstGeom prst="rect">
            <a:avLst/>
          </a:prstGeom>
          <a:noFill/>
        </p:spPr>
      </p:pic>
    </p:spTree>
    <p:extLst>
      <p:ext uri="{BB962C8B-B14F-4D97-AF65-F5344CB8AC3E}">
        <p14:creationId xmlns:p14="http://schemas.microsoft.com/office/powerpoint/2010/main" xmlns="" val="18367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54EEA2-BB85-4D67-902A-006AB232D43C}"/>
              </a:ext>
            </a:extLst>
          </p:cNvPr>
          <p:cNvSpPr/>
          <p:nvPr/>
        </p:nvSpPr>
        <p:spPr>
          <a:xfrm>
            <a:off x="2654187" y="2426553"/>
            <a:ext cx="7047831" cy="2074781"/>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xmlns="" id="{DF691C40-340A-44BC-A6B3-C3A20A9ED913}"/>
              </a:ext>
            </a:extLst>
          </p:cNvPr>
          <p:cNvSpPr txBox="1"/>
          <p:nvPr/>
        </p:nvSpPr>
        <p:spPr>
          <a:xfrm>
            <a:off x="2897946" y="2375395"/>
            <a:ext cx="6986954" cy="1862048"/>
          </a:xfrm>
          <a:prstGeom prst="rect">
            <a:avLst/>
          </a:prstGeom>
          <a:noFill/>
        </p:spPr>
        <p:txBody>
          <a:bodyPr wrap="square" rtlCol="0" anchor="ctr">
            <a:spAutoFit/>
          </a:bodyPr>
          <a:lstStyle/>
          <a:p>
            <a:pPr algn="ctr"/>
            <a:r>
              <a:rPr lang="ar-SA" altLang="ko-KR" sz="11500" dirty="0" smtClean="0">
                <a:solidFill>
                  <a:schemeClr val="bg1"/>
                </a:solidFill>
                <a:latin typeface="Sakkal Majalla" pitchFamily="2" charset="-78"/>
                <a:cs typeface="Sakkal Majalla" pitchFamily="2" charset="-78"/>
              </a:rPr>
              <a:t>جزاكم الله خيرا</a:t>
            </a:r>
            <a:endParaRPr lang="ko-KR" altLang="en-US" sz="11500" dirty="0">
              <a:solidFill>
                <a:schemeClr val="bg1"/>
              </a:solidFill>
              <a:latin typeface="Sakkal Majalla" pitchFamily="2" charset="-78"/>
              <a:cs typeface="Sakkal Majalla" pitchFamily="2" charset="-78"/>
            </a:endParaRPr>
          </a:p>
        </p:txBody>
      </p:sp>
      <p:sp>
        <p:nvSpPr>
          <p:cNvPr id="7" name="Rectangle 6">
            <a:extLst>
              <a:ext uri="{FF2B5EF4-FFF2-40B4-BE49-F238E27FC236}">
                <a16:creationId xmlns:a16="http://schemas.microsoft.com/office/drawing/2014/main" xmlns="" id="{F2B38CEB-F938-4507-992D-B6C00F3CB08F}"/>
              </a:ext>
            </a:extLst>
          </p:cNvPr>
          <p:cNvSpPr/>
          <p:nvPr/>
        </p:nvSpPr>
        <p:spPr>
          <a:xfrm>
            <a:off x="148" y="6566569"/>
            <a:ext cx="12191703" cy="291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ectangle 7">
            <a:extLst>
              <a:ext uri="{FF2B5EF4-FFF2-40B4-BE49-F238E27FC236}">
                <a16:creationId xmlns:a16="http://schemas.microsoft.com/office/drawing/2014/main" xmlns="" id="{C60D339E-0F7F-49F8-AFBC-428B469E1E2D}"/>
              </a:ext>
            </a:extLst>
          </p:cNvPr>
          <p:cNvSpPr/>
          <p:nvPr/>
        </p:nvSpPr>
        <p:spPr>
          <a:xfrm>
            <a:off x="0" y="0"/>
            <a:ext cx="320842" cy="6566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xmlns="" id="{80A6D14F-5CB0-4698-940B-5FF5FE60F87C}"/>
              </a:ext>
            </a:extLst>
          </p:cNvPr>
          <p:cNvSpPr/>
          <p:nvPr/>
        </p:nvSpPr>
        <p:spPr>
          <a:xfrm>
            <a:off x="10983495" y="1"/>
            <a:ext cx="1208505"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ectangle 9">
            <a:extLst>
              <a:ext uri="{FF2B5EF4-FFF2-40B4-BE49-F238E27FC236}">
                <a16:creationId xmlns:a16="http://schemas.microsoft.com/office/drawing/2014/main" xmlns="" id="{5F6FCBD8-E811-4270-9C2B-888CBBA1F53E}"/>
              </a:ext>
            </a:extLst>
          </p:cNvPr>
          <p:cNvSpPr/>
          <p:nvPr/>
        </p:nvSpPr>
        <p:spPr>
          <a:xfrm rot="16200000">
            <a:off x="11391803" y="451236"/>
            <a:ext cx="1251284"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xmlns="" val="25822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19" name="Rounded Rectangle 10">
            <a:extLst>
              <a:ext uri="{FF2B5EF4-FFF2-40B4-BE49-F238E27FC236}">
                <a16:creationId xmlns:a16="http://schemas.microsoft.com/office/drawing/2014/main" xmlns="" id="{3660E61C-1DEA-4463-98BD-A57FAB4856DD}"/>
              </a:ext>
            </a:extLst>
          </p:cNvPr>
          <p:cNvSpPr/>
          <p:nvPr/>
        </p:nvSpPr>
        <p:spPr>
          <a:xfrm>
            <a:off x="1661721" y="1074318"/>
            <a:ext cx="10032876" cy="2191871"/>
          </a:xfrm>
          <a:prstGeom prst="roundRect">
            <a:avLst>
              <a:gd name="adj" fmla="val 50000"/>
            </a:avLst>
          </a:prstGeom>
          <a:solidFill>
            <a:schemeClr val="bg1">
              <a:alpha val="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000" b="1" dirty="0" smtClean="0">
                <a:solidFill>
                  <a:srgbClr val="002060"/>
                </a:solidFill>
                <a:latin typeface="Palatino Linotype" pitchFamily="18" charset="0"/>
              </a:rPr>
              <a:t>The 7</a:t>
            </a:r>
            <a:r>
              <a:rPr lang="en-US" altLang="ko-KR" sz="4000" b="1" baseline="30000" dirty="0" smtClean="0">
                <a:solidFill>
                  <a:srgbClr val="002060"/>
                </a:solidFill>
                <a:latin typeface="Palatino Linotype" pitchFamily="18" charset="0"/>
              </a:rPr>
              <a:t>th</a:t>
            </a:r>
            <a:r>
              <a:rPr lang="en-US" altLang="ko-KR" sz="4000" b="1" dirty="0" smtClean="0">
                <a:solidFill>
                  <a:srgbClr val="002060"/>
                </a:solidFill>
                <a:latin typeface="Palatino Linotype" pitchFamily="18" charset="0"/>
              </a:rPr>
              <a:t> Africa Islamic Finance Summit</a:t>
            </a:r>
          </a:p>
          <a:p>
            <a:pPr algn="ctr"/>
            <a:r>
              <a:rPr lang="en-US" altLang="ko-KR" sz="4000" b="1" dirty="0" smtClean="0">
                <a:solidFill>
                  <a:srgbClr val="002060"/>
                </a:solidFill>
                <a:latin typeface="Palatino Linotype" pitchFamily="18" charset="0"/>
              </a:rPr>
              <a:t>Hyatt Hotel – Dar </a:t>
            </a:r>
            <a:r>
              <a:rPr lang="en-US" altLang="ko-KR" sz="4000" b="1" dirty="0" err="1" smtClean="0">
                <a:solidFill>
                  <a:srgbClr val="002060"/>
                </a:solidFill>
                <a:latin typeface="Palatino Linotype" pitchFamily="18" charset="0"/>
              </a:rPr>
              <a:t>es</a:t>
            </a:r>
            <a:r>
              <a:rPr lang="en-US" altLang="ko-KR" sz="4000" b="1" dirty="0" smtClean="0">
                <a:solidFill>
                  <a:srgbClr val="002060"/>
                </a:solidFill>
                <a:latin typeface="Palatino Linotype" pitchFamily="18" charset="0"/>
              </a:rPr>
              <a:t> Salaam</a:t>
            </a:r>
          </a:p>
          <a:p>
            <a:pPr algn="ctr"/>
            <a:endParaRPr lang="en-US" altLang="ko-KR" sz="4000" b="1" dirty="0" smtClean="0">
              <a:solidFill>
                <a:schemeClr val="bg1"/>
              </a:solidFill>
              <a:latin typeface="Palatino Linotype" pitchFamily="18" charset="0"/>
            </a:endParaRPr>
          </a:p>
          <a:p>
            <a:pPr algn="ctr"/>
            <a:r>
              <a:rPr lang="en-US" altLang="ko-KR" sz="4000" b="1" dirty="0" smtClean="0">
                <a:solidFill>
                  <a:srgbClr val="002060"/>
                </a:solidFill>
                <a:latin typeface="Palatino Linotype" pitchFamily="18" charset="0"/>
              </a:rPr>
              <a:t>8</a:t>
            </a:r>
            <a:r>
              <a:rPr lang="en-US" altLang="ko-KR" sz="4000" b="1" baseline="30000" dirty="0" smtClean="0">
                <a:solidFill>
                  <a:srgbClr val="002060"/>
                </a:solidFill>
                <a:latin typeface="Palatino Linotype" pitchFamily="18" charset="0"/>
              </a:rPr>
              <a:t>th</a:t>
            </a:r>
            <a:r>
              <a:rPr lang="en-US" altLang="ko-KR" sz="4000" b="1" dirty="0" smtClean="0">
                <a:solidFill>
                  <a:srgbClr val="002060"/>
                </a:solidFill>
                <a:latin typeface="Palatino Linotype" pitchFamily="18" charset="0"/>
              </a:rPr>
              <a:t> July, 2021</a:t>
            </a:r>
            <a:endParaRPr lang="ko-KR" altLang="en-US" sz="4000" b="1" dirty="0">
              <a:solidFill>
                <a:srgbClr val="002060"/>
              </a:solidFill>
              <a:latin typeface="Palatino Linotype" pitchFamily="18" charset="0"/>
            </a:endParaRPr>
          </a:p>
        </p:txBody>
      </p:sp>
      <p:sp>
        <p:nvSpPr>
          <p:cNvPr id="21" name="TextBox 20">
            <a:extLst>
              <a:ext uri="{FF2B5EF4-FFF2-40B4-BE49-F238E27FC236}">
                <a16:creationId xmlns:a16="http://schemas.microsoft.com/office/drawing/2014/main" xmlns="" id="{C175CE59-E647-49F9-B0BD-75DBB9DBC60B}"/>
              </a:ext>
            </a:extLst>
          </p:cNvPr>
          <p:cNvSpPr txBox="1"/>
          <p:nvPr/>
        </p:nvSpPr>
        <p:spPr>
          <a:xfrm>
            <a:off x="2418194" y="3921514"/>
            <a:ext cx="7863840" cy="1077218"/>
          </a:xfrm>
          <a:prstGeom prst="rect">
            <a:avLst/>
          </a:prstGeom>
          <a:noFill/>
        </p:spPr>
        <p:txBody>
          <a:bodyPr wrap="square" rtlCol="0" anchor="ctr">
            <a:spAutoFit/>
          </a:bodyPr>
          <a:lstStyle/>
          <a:p>
            <a:pPr algn="ctr"/>
            <a:r>
              <a:rPr lang="en-US" altLang="ko-KR" sz="3200" b="1" dirty="0" smtClean="0">
                <a:solidFill>
                  <a:srgbClr val="0070C0"/>
                </a:solidFill>
                <a:latin typeface="Palatino Linotype" pitchFamily="18" charset="0"/>
                <a:cs typeface="Arial" pitchFamily="34" charset="0"/>
              </a:rPr>
              <a:t>Some Inherent Challenges &amp; Mistakes in Islamic Banking and Finance</a:t>
            </a:r>
            <a:endParaRPr lang="ko-KR" altLang="en-US" sz="3200" b="1" dirty="0">
              <a:solidFill>
                <a:srgbClr val="0070C0"/>
              </a:solidFill>
              <a:latin typeface="Palatino Linotype" pitchFamily="18" charset="0"/>
              <a:cs typeface="Arial" pitchFamily="34" charset="0"/>
            </a:endParaRPr>
          </a:p>
        </p:txBody>
      </p:sp>
      <p:sp>
        <p:nvSpPr>
          <p:cNvPr id="22" name="TextBox 21">
            <a:extLst>
              <a:ext uri="{FF2B5EF4-FFF2-40B4-BE49-F238E27FC236}">
                <a16:creationId xmlns:a16="http://schemas.microsoft.com/office/drawing/2014/main" xmlns="" id="{6C304738-C1FC-4B90-AF02-2FEA185A20FD}"/>
              </a:ext>
            </a:extLst>
          </p:cNvPr>
          <p:cNvSpPr txBox="1"/>
          <p:nvPr/>
        </p:nvSpPr>
        <p:spPr>
          <a:xfrm>
            <a:off x="7788812" y="5288340"/>
            <a:ext cx="4403188" cy="1569660"/>
          </a:xfrm>
          <a:prstGeom prst="rect">
            <a:avLst/>
          </a:prstGeom>
          <a:noFill/>
        </p:spPr>
        <p:txBody>
          <a:bodyPr wrap="square" rtlCol="0" anchor="ctr">
            <a:spAutoFit/>
          </a:bodyPr>
          <a:lstStyle/>
          <a:p>
            <a:pPr algn="ctr"/>
            <a:r>
              <a:rPr lang="en-US" altLang="ko-KR" sz="2400" b="1" dirty="0" smtClean="0">
                <a:solidFill>
                  <a:schemeClr val="bg1"/>
                </a:solidFill>
                <a:latin typeface="Palatino Linotype" pitchFamily="18" charset="0"/>
                <a:cs typeface="Arial" pitchFamily="34" charset="0"/>
              </a:rPr>
              <a:t>Presenter:</a:t>
            </a:r>
          </a:p>
          <a:p>
            <a:pPr algn="ctr"/>
            <a:r>
              <a:rPr lang="en-US" altLang="ko-KR" sz="2400" dirty="0" smtClean="0">
                <a:solidFill>
                  <a:schemeClr val="bg1"/>
                </a:solidFill>
                <a:latin typeface="Palatino Linotype" pitchFamily="18" charset="0"/>
                <a:cs typeface="Arial" pitchFamily="34" charset="0"/>
              </a:rPr>
              <a:t>Sheikh Mohamed </a:t>
            </a:r>
            <a:r>
              <a:rPr lang="en-US" altLang="ko-KR" sz="2400" dirty="0" err="1" smtClean="0">
                <a:solidFill>
                  <a:schemeClr val="bg1"/>
                </a:solidFill>
                <a:latin typeface="Palatino Linotype" pitchFamily="18" charset="0"/>
                <a:cs typeface="Arial" pitchFamily="34" charset="0"/>
              </a:rPr>
              <a:t>Issa</a:t>
            </a:r>
            <a:endParaRPr lang="en-US" altLang="ko-KR" sz="2400" dirty="0" smtClean="0">
              <a:solidFill>
                <a:schemeClr val="bg1"/>
              </a:solidFill>
              <a:latin typeface="Palatino Linotype" pitchFamily="18" charset="0"/>
              <a:cs typeface="Arial" pitchFamily="34" charset="0"/>
            </a:endParaRPr>
          </a:p>
          <a:p>
            <a:pPr algn="ctr"/>
            <a:r>
              <a:rPr lang="en-US" altLang="ko-KR" sz="2400" dirty="0" err="1" smtClean="0">
                <a:solidFill>
                  <a:schemeClr val="bg1"/>
                </a:solidFill>
                <a:latin typeface="Palatino Linotype" pitchFamily="18" charset="0"/>
                <a:cs typeface="Arial" pitchFamily="34" charset="0"/>
              </a:rPr>
              <a:t>Sharia’h</a:t>
            </a:r>
            <a:r>
              <a:rPr lang="en-US" altLang="ko-KR" sz="2400" dirty="0" smtClean="0">
                <a:solidFill>
                  <a:schemeClr val="bg1"/>
                </a:solidFill>
                <a:latin typeface="Palatino Linotype" pitchFamily="18" charset="0"/>
                <a:cs typeface="Arial" pitchFamily="34" charset="0"/>
              </a:rPr>
              <a:t> Advisor</a:t>
            </a:r>
          </a:p>
          <a:p>
            <a:pPr algn="ctr"/>
            <a:r>
              <a:rPr lang="en-US" altLang="ko-KR" sz="2400" b="1" dirty="0" err="1" smtClean="0">
                <a:solidFill>
                  <a:schemeClr val="bg1"/>
                </a:solidFill>
                <a:latin typeface="Palatino Linotype" pitchFamily="18" charset="0"/>
                <a:cs typeface="Arial" pitchFamily="34" charset="0"/>
              </a:rPr>
              <a:t>Alhuda</a:t>
            </a:r>
            <a:r>
              <a:rPr lang="en-US" altLang="ko-KR" sz="2400" b="1" dirty="0" smtClean="0">
                <a:solidFill>
                  <a:schemeClr val="bg1"/>
                </a:solidFill>
                <a:latin typeface="Palatino Linotype" pitchFamily="18" charset="0"/>
                <a:cs typeface="Arial" pitchFamily="34" charset="0"/>
              </a:rPr>
              <a:t>-CIBE</a:t>
            </a:r>
            <a:endParaRPr lang="ko-KR" altLang="en-US" sz="2400" b="1" dirty="0">
              <a:solidFill>
                <a:schemeClr val="bg1"/>
              </a:solidFill>
              <a:latin typeface="Palatino Linotype" pitchFamily="18" charset="0"/>
              <a:cs typeface="Arial" pitchFamily="34" charset="0"/>
            </a:endParaRPr>
          </a:p>
        </p:txBody>
      </p:sp>
    </p:spTree>
    <p:extLst>
      <p:ext uri="{BB962C8B-B14F-4D97-AF65-F5344CB8AC3E}">
        <p14:creationId xmlns:p14="http://schemas.microsoft.com/office/powerpoint/2010/main" xmlns="" val="2390210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 2\Desktop\PPT New Themes\Islamic Finance15.jpg"/>
          <p:cNvPicPr>
            <a:picLocks noChangeAspect="1" noChangeArrowheads="1"/>
          </p:cNvPicPr>
          <p:nvPr/>
        </p:nvPicPr>
        <p:blipFill>
          <a:blip r:embed="rId2" cstate="print"/>
          <a:srcRect/>
          <a:stretch>
            <a:fillRect/>
          </a:stretch>
        </p:blipFill>
        <p:spPr bwMode="auto">
          <a:xfrm>
            <a:off x="4139199" y="869340"/>
            <a:ext cx="7149605" cy="5686205"/>
          </a:xfrm>
          <a:prstGeom prst="rect">
            <a:avLst/>
          </a:prstGeom>
          <a:noFill/>
        </p:spPr>
      </p:pic>
      <p:sp>
        <p:nvSpPr>
          <p:cNvPr id="53" name="Freeform: Shape 52">
            <a:extLst>
              <a:ext uri="{FF2B5EF4-FFF2-40B4-BE49-F238E27FC236}">
                <a16:creationId xmlns:a16="http://schemas.microsoft.com/office/drawing/2014/main" xmlns="" id="{93DCFF5F-49F6-49E5-B27D-15539D2BB336}"/>
              </a:ext>
            </a:extLst>
          </p:cNvPr>
          <p:cNvSpPr/>
          <p:nvPr/>
        </p:nvSpPr>
        <p:spPr>
          <a:xfrm>
            <a:off x="-3144" y="-17143"/>
            <a:ext cx="4207345" cy="6875143"/>
          </a:xfrm>
          <a:custGeom>
            <a:avLst/>
            <a:gdLst>
              <a:gd name="connsiteX0" fmla="*/ 0 w 6311018"/>
              <a:gd name="connsiteY0" fmla="*/ 0 h 10312714"/>
              <a:gd name="connsiteX1" fmla="*/ 3285486 w 6311018"/>
              <a:gd name="connsiteY1" fmla="*/ 0 h 10312714"/>
              <a:gd name="connsiteX2" fmla="*/ 3502227 w 6311018"/>
              <a:gd name="connsiteY2" fmla="*/ 134600 h 10312714"/>
              <a:gd name="connsiteX3" fmla="*/ 5465249 w 6311018"/>
              <a:gd name="connsiteY3" fmla="*/ 2228309 h 10312714"/>
              <a:gd name="connsiteX4" fmla="*/ 5465805 w 6311018"/>
              <a:gd name="connsiteY4" fmla="*/ 8538352 h 10312714"/>
              <a:gd name="connsiteX5" fmla="*/ 4152955 w 6311018"/>
              <a:gd name="connsiteY5" fmla="*/ 10135242 h 10312714"/>
              <a:gd name="connsiteX6" fmla="*/ 3935942 w 6311018"/>
              <a:gd name="connsiteY6" fmla="*/ 10312714 h 10312714"/>
              <a:gd name="connsiteX7" fmla="*/ 909 w 6311018"/>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018" h="10312714">
                <a:moveTo>
                  <a:pt x="0" y="0"/>
                </a:moveTo>
                <a:lnTo>
                  <a:pt x="3285486" y="0"/>
                </a:lnTo>
                <a:lnTo>
                  <a:pt x="3502227" y="134600"/>
                </a:lnTo>
                <a:cubicBezTo>
                  <a:pt x="4295718" y="663675"/>
                  <a:pt x="4971971" y="1374223"/>
                  <a:pt x="5465249" y="2228309"/>
                </a:cubicBezTo>
                <a:cubicBezTo>
                  <a:pt x="6592743" y="4180506"/>
                  <a:pt x="6592955" y="6585957"/>
                  <a:pt x="5465805" y="8538352"/>
                </a:cubicBezTo>
                <a:cubicBezTo>
                  <a:pt x="5113571" y="9148476"/>
                  <a:pt x="4667970" y="9685382"/>
                  <a:pt x="4152955" y="10135242"/>
                </a:cubicBezTo>
                <a:lnTo>
                  <a:pt x="3935942"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4" name="Freeform: Shape 53">
            <a:extLst>
              <a:ext uri="{FF2B5EF4-FFF2-40B4-BE49-F238E27FC236}">
                <a16:creationId xmlns:a16="http://schemas.microsoft.com/office/drawing/2014/main" xmlns="" id="{211CB6B0-5B95-4EB2-9420-3767B8ED91E4}"/>
              </a:ext>
            </a:extLst>
          </p:cNvPr>
          <p:cNvSpPr/>
          <p:nvPr/>
        </p:nvSpPr>
        <p:spPr>
          <a:xfrm>
            <a:off x="-3144" y="-17143"/>
            <a:ext cx="4054919" cy="6875143"/>
          </a:xfrm>
          <a:custGeom>
            <a:avLst/>
            <a:gdLst>
              <a:gd name="connsiteX0" fmla="*/ 0 w 6082378"/>
              <a:gd name="connsiteY0" fmla="*/ 0 h 10312714"/>
              <a:gd name="connsiteX1" fmla="*/ 2737357 w 6082378"/>
              <a:gd name="connsiteY1" fmla="*/ 0 h 10312714"/>
              <a:gd name="connsiteX2" fmla="*/ 3040876 w 6082378"/>
              <a:gd name="connsiteY2" fmla="*/ 162300 h 10312714"/>
              <a:gd name="connsiteX3" fmla="*/ 5267253 w 6082378"/>
              <a:gd name="connsiteY3" fmla="*/ 2387867 h 10312714"/>
              <a:gd name="connsiteX4" fmla="*/ 5267789 w 6082378"/>
              <a:gd name="connsiteY4" fmla="*/ 8469286 h 10312714"/>
              <a:gd name="connsiteX5" fmla="*/ 3696850 w 6082378"/>
              <a:gd name="connsiteY5" fmla="*/ 10258281 h 10312714"/>
              <a:gd name="connsiteX6" fmla="*/ 3620706 w 6082378"/>
              <a:gd name="connsiteY6" fmla="*/ 10312714 h 10312714"/>
              <a:gd name="connsiteX7" fmla="*/ 909 w 6082378"/>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2378" h="10312714">
                <a:moveTo>
                  <a:pt x="0" y="0"/>
                </a:moveTo>
                <a:lnTo>
                  <a:pt x="2737357" y="0"/>
                </a:lnTo>
                <a:lnTo>
                  <a:pt x="3040876" y="162300"/>
                </a:lnTo>
                <a:cubicBezTo>
                  <a:pt x="3950284" y="687089"/>
                  <a:pt x="4723932" y="1447135"/>
                  <a:pt x="5267253" y="2387867"/>
                </a:cubicBezTo>
                <a:cubicBezTo>
                  <a:pt x="6353896" y="4269332"/>
                  <a:pt x="6354100" y="6587629"/>
                  <a:pt x="5267789" y="8469286"/>
                </a:cubicBezTo>
                <a:cubicBezTo>
                  <a:pt x="4860423" y="9174907"/>
                  <a:pt x="4323479" y="9778915"/>
                  <a:pt x="3696850" y="10258281"/>
                </a:cubicBezTo>
                <a:lnTo>
                  <a:pt x="3620706"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5" name="Freeform: Shape 54">
            <a:extLst>
              <a:ext uri="{FF2B5EF4-FFF2-40B4-BE49-F238E27FC236}">
                <a16:creationId xmlns:a16="http://schemas.microsoft.com/office/drawing/2014/main" xmlns="" id="{B534F045-E450-4128-A730-A7CE59CDD95E}"/>
              </a:ext>
            </a:extLst>
          </p:cNvPr>
          <p:cNvSpPr/>
          <p:nvPr/>
        </p:nvSpPr>
        <p:spPr>
          <a:xfrm>
            <a:off x="-3144" y="-17143"/>
            <a:ext cx="3902487" cy="6875143"/>
          </a:xfrm>
          <a:custGeom>
            <a:avLst/>
            <a:gdLst>
              <a:gd name="connsiteX0" fmla="*/ 0 w 5853730"/>
              <a:gd name="connsiteY0" fmla="*/ 0 h 10312714"/>
              <a:gd name="connsiteX1" fmla="*/ 2336459 w 5853730"/>
              <a:gd name="connsiteY1" fmla="*/ 0 h 10312714"/>
              <a:gd name="connsiteX2" fmla="*/ 2592416 w 5853730"/>
              <a:gd name="connsiteY2" fmla="*/ 116247 h 10312714"/>
              <a:gd name="connsiteX3" fmla="*/ 5069249 w 5853730"/>
              <a:gd name="connsiteY3" fmla="*/ 2436828 h 10312714"/>
              <a:gd name="connsiteX4" fmla="*/ 5069765 w 5853730"/>
              <a:gd name="connsiteY4" fmla="*/ 8289622 h 10312714"/>
              <a:gd name="connsiteX5" fmla="*/ 3249334 w 5853730"/>
              <a:gd name="connsiteY5" fmla="*/ 10231935 h 10312714"/>
              <a:gd name="connsiteX6" fmla="*/ 3119309 w 5853730"/>
              <a:gd name="connsiteY6" fmla="*/ 10312714 h 10312714"/>
              <a:gd name="connsiteX7" fmla="*/ 909 w 5853730"/>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3730" h="10312714">
                <a:moveTo>
                  <a:pt x="0" y="0"/>
                </a:moveTo>
                <a:lnTo>
                  <a:pt x="2336459" y="0"/>
                </a:lnTo>
                <a:lnTo>
                  <a:pt x="2592416" y="116247"/>
                </a:lnTo>
                <a:cubicBezTo>
                  <a:pt x="3612185" y="619837"/>
                  <a:pt x="4480992" y="1418291"/>
                  <a:pt x="5069249" y="2436828"/>
                </a:cubicBezTo>
                <a:cubicBezTo>
                  <a:pt x="6115040" y="4247563"/>
                  <a:pt x="6115237" y="6478704"/>
                  <a:pt x="5069765" y="8289622"/>
                </a:cubicBezTo>
                <a:cubicBezTo>
                  <a:pt x="4612371" y="9081899"/>
                  <a:pt x="3985239" y="9741068"/>
                  <a:pt x="3249334" y="10231935"/>
                </a:cubicBezTo>
                <a:lnTo>
                  <a:pt x="3119309"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7" name="Freeform: Shape 56">
            <a:extLst>
              <a:ext uri="{FF2B5EF4-FFF2-40B4-BE49-F238E27FC236}">
                <a16:creationId xmlns:a16="http://schemas.microsoft.com/office/drawing/2014/main" xmlns="" id="{EC3651D6-A4F0-4F3E-8C87-E20A4C76A70A}"/>
              </a:ext>
            </a:extLst>
          </p:cNvPr>
          <p:cNvSpPr/>
          <p:nvPr/>
        </p:nvSpPr>
        <p:spPr>
          <a:xfrm>
            <a:off x="-3144" y="-17143"/>
            <a:ext cx="3750060" cy="6875143"/>
          </a:xfrm>
          <a:custGeom>
            <a:avLst/>
            <a:gdLst>
              <a:gd name="connsiteX0" fmla="*/ 0 w 5625090"/>
              <a:gd name="connsiteY0" fmla="*/ 0 h 10312714"/>
              <a:gd name="connsiteX1" fmla="*/ 1570228 w 5625090"/>
              <a:gd name="connsiteY1" fmla="*/ 0 h 10312714"/>
              <a:gd name="connsiteX2" fmla="*/ 1817757 w 5625090"/>
              <a:gd name="connsiteY2" fmla="*/ 75589 h 10312714"/>
              <a:gd name="connsiteX3" fmla="*/ 4871253 w 5625090"/>
              <a:gd name="connsiteY3" fmla="*/ 2585369 h 10312714"/>
              <a:gd name="connsiteX4" fmla="*/ 4871749 w 5625090"/>
              <a:gd name="connsiteY4" fmla="*/ 8209538 h 10312714"/>
              <a:gd name="connsiteX5" fmla="*/ 2813132 w 5625090"/>
              <a:gd name="connsiteY5" fmla="*/ 10268133 h 10312714"/>
              <a:gd name="connsiteX6" fmla="*/ 2729795 w 5625090"/>
              <a:gd name="connsiteY6" fmla="*/ 10312714 h 10312714"/>
              <a:gd name="connsiteX7" fmla="*/ 910 w 5625090"/>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5090" h="10312714">
                <a:moveTo>
                  <a:pt x="0" y="0"/>
                </a:moveTo>
                <a:lnTo>
                  <a:pt x="1570228" y="0"/>
                </a:lnTo>
                <a:lnTo>
                  <a:pt x="1817757" y="75589"/>
                </a:lnTo>
                <a:cubicBezTo>
                  <a:pt x="3086740" y="508792"/>
                  <a:pt x="4180357" y="1389118"/>
                  <a:pt x="4871253" y="2585369"/>
                </a:cubicBezTo>
                <a:cubicBezTo>
                  <a:pt x="5876193" y="4325371"/>
                  <a:pt x="5876382" y="6469359"/>
                  <a:pt x="4871749" y="8209538"/>
                </a:cubicBezTo>
                <a:cubicBezTo>
                  <a:pt x="4369433" y="9079628"/>
                  <a:pt x="3654077" y="9782654"/>
                  <a:pt x="2813132" y="10268133"/>
                </a:cubicBezTo>
                <a:lnTo>
                  <a:pt x="2729795" y="10312714"/>
                </a:lnTo>
                <a:lnTo>
                  <a:pt x="910"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Rectangle 11">
            <a:extLst>
              <a:ext uri="{FF2B5EF4-FFF2-40B4-BE49-F238E27FC236}">
                <a16:creationId xmlns:a16="http://schemas.microsoft.com/office/drawing/2014/main" xmlns="" id="{97C9A1CD-3617-4A19-B301-4B40BA084589}"/>
              </a:ext>
            </a:extLst>
          </p:cNvPr>
          <p:cNvSpPr/>
          <p:nvPr/>
        </p:nvSpPr>
        <p:spPr>
          <a:xfrm>
            <a:off x="11277600" y="0"/>
            <a:ext cx="914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Box 1"/>
          <p:cNvSpPr txBox="1"/>
          <p:nvPr/>
        </p:nvSpPr>
        <p:spPr>
          <a:xfrm>
            <a:off x="3873700" y="226328"/>
            <a:ext cx="6198767" cy="584775"/>
          </a:xfrm>
          <a:prstGeom prst="rect">
            <a:avLst/>
          </a:prstGeom>
          <a:noFill/>
        </p:spPr>
        <p:txBody>
          <a:bodyPr wrap="square" rtlCol="0" anchor="ctr">
            <a:spAutoFit/>
          </a:bodyPr>
          <a:lstStyle/>
          <a:p>
            <a:pPr algn="ctr"/>
            <a:r>
              <a:rPr lang="en-US" altLang="ko-KR" sz="3200" b="1" dirty="0" smtClean="0">
                <a:solidFill>
                  <a:srgbClr val="0070C0"/>
                </a:solidFill>
                <a:latin typeface="Palatino Linotype" pitchFamily="18" charset="0"/>
                <a:cs typeface="Arial" pitchFamily="34" charset="0"/>
              </a:rPr>
              <a:t>This Presentation Agenda</a:t>
            </a:r>
            <a:endParaRPr lang="ko-KR" altLang="en-US" sz="3200" b="1" dirty="0">
              <a:solidFill>
                <a:srgbClr val="0070C0"/>
              </a:solidFill>
              <a:latin typeface="Palatino Linotype" pitchFamily="18" charset="0"/>
              <a:cs typeface="Arial" pitchFamily="34" charset="0"/>
            </a:endParaRPr>
          </a:p>
        </p:txBody>
      </p:sp>
      <p:grpSp>
        <p:nvGrpSpPr>
          <p:cNvPr id="3" name="Group 2"/>
          <p:cNvGrpSpPr/>
          <p:nvPr/>
        </p:nvGrpSpPr>
        <p:grpSpPr>
          <a:xfrm>
            <a:off x="4153995" y="910663"/>
            <a:ext cx="6087285" cy="954107"/>
            <a:chOff x="4410288" y="620033"/>
            <a:chExt cx="5383946" cy="954107"/>
          </a:xfrm>
        </p:grpSpPr>
        <p:sp>
          <p:nvSpPr>
            <p:cNvPr id="9" name="TextBox 8"/>
            <p:cNvSpPr txBox="1"/>
            <p:nvPr/>
          </p:nvSpPr>
          <p:spPr>
            <a:xfrm>
              <a:off x="5286542" y="620033"/>
              <a:ext cx="4507692" cy="954107"/>
            </a:xfrm>
            <a:prstGeom prst="rect">
              <a:avLst/>
            </a:prstGeom>
            <a:noFill/>
          </p:spPr>
          <p:txBody>
            <a:bodyPr wrap="square" lIns="108000" rIns="108000" rtlCol="0" anchor="ctr">
              <a:spAutoFit/>
            </a:bodyPr>
            <a:lstStyle/>
            <a:p>
              <a:r>
                <a:rPr lang="en-US" altLang="ko-KR" sz="2800" b="1" dirty="0" smtClean="0">
                  <a:solidFill>
                    <a:srgbClr val="002060"/>
                  </a:solidFill>
                  <a:latin typeface="Palatino Linotype" pitchFamily="18" charset="0"/>
                  <a:cs typeface="Arial" pitchFamily="34" charset="0"/>
                </a:rPr>
                <a:t>IB &amp; F Current Global Trends</a:t>
              </a:r>
              <a:endParaRPr lang="ko-KR" altLang="en-US" sz="2800" b="1" dirty="0">
                <a:solidFill>
                  <a:srgbClr val="002060"/>
                </a:solidFill>
                <a:latin typeface="Palatino Linotype" pitchFamily="18" charset="0"/>
                <a:cs typeface="Arial" pitchFamily="34" charset="0"/>
              </a:endParaRPr>
            </a:p>
          </p:txBody>
        </p:sp>
        <p:sp>
          <p:nvSpPr>
            <p:cNvPr id="7" name="TextBox 6"/>
            <p:cNvSpPr txBox="1"/>
            <p:nvPr/>
          </p:nvSpPr>
          <p:spPr>
            <a:xfrm>
              <a:off x="4410288" y="745784"/>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01</a:t>
              </a:r>
              <a:endParaRPr lang="ko-KR" altLang="en-US" sz="3600" b="1" dirty="0">
                <a:cs typeface="Arial" pitchFamily="34" charset="0"/>
              </a:endParaRPr>
            </a:p>
          </p:txBody>
        </p:sp>
      </p:grpSp>
      <p:pic>
        <p:nvPicPr>
          <p:cNvPr id="6" name="Picture 5">
            <a:extLst>
              <a:ext uri="{FF2B5EF4-FFF2-40B4-BE49-F238E27FC236}">
                <a16:creationId xmlns:a16="http://schemas.microsoft.com/office/drawing/2014/main" xmlns="" id="{D58EE955-AD3E-42FC-9498-7A9AC486F0EB}"/>
              </a:ext>
            </a:extLst>
          </p:cNvPr>
          <p:cNvPicPr>
            <a:picLocks noChangeAspect="1"/>
          </p:cNvPicPr>
          <p:nvPr/>
        </p:nvPicPr>
        <p:blipFill>
          <a:blip r:embed="rId3" cstate="print"/>
          <a:stretch>
            <a:fillRect/>
          </a:stretch>
        </p:blipFill>
        <p:spPr>
          <a:xfrm rot="5400000">
            <a:off x="-1570162" y="1925352"/>
            <a:ext cx="6306674" cy="2778699"/>
          </a:xfrm>
          <a:prstGeom prst="rect">
            <a:avLst/>
          </a:prstGeom>
        </p:spPr>
      </p:pic>
      <p:sp>
        <p:nvSpPr>
          <p:cNvPr id="5" name="Freeform: Shape 4">
            <a:extLst>
              <a:ext uri="{FF2B5EF4-FFF2-40B4-BE49-F238E27FC236}">
                <a16:creationId xmlns:a16="http://schemas.microsoft.com/office/drawing/2014/main" xmlns="" id="{EFF730DA-98C4-4E8F-8005-1D8BD939DCCF}"/>
              </a:ext>
            </a:extLst>
          </p:cNvPr>
          <p:cNvSpPr/>
          <p:nvPr/>
        </p:nvSpPr>
        <p:spPr>
          <a:xfrm>
            <a:off x="2180114" y="-10886"/>
            <a:ext cx="2237142" cy="1375451"/>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5542435"/>
              <a:gd name="connsiteY0" fmla="*/ 0 h 3337397"/>
              <a:gd name="connsiteX1" fmla="*/ 2656510 w 5542435"/>
              <a:gd name="connsiteY1" fmla="*/ 3321340 h 3337397"/>
              <a:gd name="connsiteX2" fmla="*/ 5542435 w 5542435"/>
              <a:gd name="connsiteY2" fmla="*/ 3337397 h 3337397"/>
              <a:gd name="connsiteX0" fmla="*/ 0 w 5542435"/>
              <a:gd name="connsiteY0" fmla="*/ 0 h 3337397"/>
              <a:gd name="connsiteX1" fmla="*/ 2579019 w 5542435"/>
              <a:gd name="connsiteY1" fmla="*/ 3321340 h 3337397"/>
              <a:gd name="connsiteX2" fmla="*/ 5542435 w 5542435"/>
              <a:gd name="connsiteY2" fmla="*/ 3337397 h 3337397"/>
              <a:gd name="connsiteX0" fmla="*/ 0 w 5542435"/>
              <a:gd name="connsiteY0" fmla="*/ 0 h 3337397"/>
              <a:gd name="connsiteX1" fmla="*/ 2708110 w 5542435"/>
              <a:gd name="connsiteY1" fmla="*/ 3321340 h 3337397"/>
              <a:gd name="connsiteX2" fmla="*/ 5542435 w 5542435"/>
              <a:gd name="connsiteY2" fmla="*/ 3337397 h 3337397"/>
              <a:gd name="connsiteX0" fmla="*/ 0 w 5542435"/>
              <a:gd name="connsiteY0" fmla="*/ 0 h 3337397"/>
              <a:gd name="connsiteX1" fmla="*/ 2729625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155160"/>
              <a:gd name="connsiteY0" fmla="*/ 0 h 3348155"/>
              <a:gd name="connsiteX1" fmla="*/ 2718867 w 5155160"/>
              <a:gd name="connsiteY1" fmla="*/ 3332097 h 3348155"/>
              <a:gd name="connsiteX2" fmla="*/ 5155160 w 5155160"/>
              <a:gd name="connsiteY2" fmla="*/ 3348155 h 3348155"/>
              <a:gd name="connsiteX0" fmla="*/ 0 w 5133645"/>
              <a:gd name="connsiteY0" fmla="*/ 0 h 3332097"/>
              <a:gd name="connsiteX1" fmla="*/ 2718867 w 5133645"/>
              <a:gd name="connsiteY1" fmla="*/ 3332097 h 3332097"/>
              <a:gd name="connsiteX2" fmla="*/ 5133645 w 5133645"/>
              <a:gd name="connsiteY2" fmla="*/ 3326639 h 3332097"/>
            </a:gdLst>
            <a:ahLst/>
            <a:cxnLst>
              <a:cxn ang="0">
                <a:pos x="connsiteX0" y="connsiteY0"/>
              </a:cxn>
              <a:cxn ang="0">
                <a:pos x="connsiteX1" y="connsiteY1"/>
              </a:cxn>
              <a:cxn ang="0">
                <a:pos x="connsiteX2" y="connsiteY2"/>
              </a:cxn>
            </a:cxnLst>
            <a:rect l="l" t="t" r="r" b="b"/>
            <a:pathLst>
              <a:path w="5133645" h="3332097">
                <a:moveTo>
                  <a:pt x="0" y="0"/>
                </a:moveTo>
                <a:cubicBezTo>
                  <a:pt x="1405490" y="882964"/>
                  <a:pt x="2182073" y="1971959"/>
                  <a:pt x="2718867" y="3332097"/>
                </a:cubicBezTo>
                <a:lnTo>
                  <a:pt x="5133645" y="3326639"/>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8" name="Group 17">
            <a:extLst>
              <a:ext uri="{FF2B5EF4-FFF2-40B4-BE49-F238E27FC236}">
                <a16:creationId xmlns:a16="http://schemas.microsoft.com/office/drawing/2014/main" xmlns="" id="{AD44BB29-0A66-4948-8256-50ECEBA91D35}"/>
              </a:ext>
            </a:extLst>
          </p:cNvPr>
          <p:cNvGrpSpPr/>
          <p:nvPr/>
        </p:nvGrpSpPr>
        <p:grpSpPr>
          <a:xfrm>
            <a:off x="4745583" y="1900523"/>
            <a:ext cx="6578908" cy="646331"/>
            <a:chOff x="4496730" y="464432"/>
            <a:chExt cx="5358421" cy="646331"/>
          </a:xfrm>
        </p:grpSpPr>
        <p:sp>
          <p:nvSpPr>
            <p:cNvPr id="22" name="TextBox 21">
              <a:extLst>
                <a:ext uri="{FF2B5EF4-FFF2-40B4-BE49-F238E27FC236}">
                  <a16:creationId xmlns:a16="http://schemas.microsoft.com/office/drawing/2014/main" xmlns="" id="{4F7FCC03-BE38-4E31-BA43-1507308FD0DD}"/>
                </a:ext>
              </a:extLst>
            </p:cNvPr>
            <p:cNvSpPr txBox="1"/>
            <p:nvPr/>
          </p:nvSpPr>
          <p:spPr>
            <a:xfrm>
              <a:off x="5347459" y="525987"/>
              <a:ext cx="4507692" cy="523220"/>
            </a:xfrm>
            <a:prstGeom prst="rect">
              <a:avLst/>
            </a:prstGeom>
            <a:noFill/>
          </p:spPr>
          <p:txBody>
            <a:bodyPr wrap="square" lIns="108000" rIns="108000" rtlCol="0" anchor="ctr">
              <a:spAutoFit/>
            </a:bodyPr>
            <a:lstStyle/>
            <a:p>
              <a:r>
                <a:rPr lang="en-US" altLang="ko-KR" sz="2800" b="1" dirty="0" smtClean="0">
                  <a:solidFill>
                    <a:srgbClr val="002060"/>
                  </a:solidFill>
                  <a:latin typeface="Palatino Linotype" pitchFamily="18" charset="0"/>
                  <a:cs typeface="Arial" pitchFamily="34" charset="0"/>
                </a:rPr>
                <a:t>Transition from LIBOR</a:t>
              </a:r>
              <a:endParaRPr lang="ko-KR" altLang="en-US" sz="2800" b="1" dirty="0">
                <a:solidFill>
                  <a:srgbClr val="002060"/>
                </a:solidFill>
                <a:latin typeface="Palatino Linotype" pitchFamily="18" charset="0"/>
                <a:cs typeface="Arial" pitchFamily="34" charset="0"/>
              </a:endParaRPr>
            </a:p>
          </p:txBody>
        </p:sp>
        <p:sp>
          <p:nvSpPr>
            <p:cNvPr id="20" name="TextBox 19">
              <a:extLst>
                <a:ext uri="{FF2B5EF4-FFF2-40B4-BE49-F238E27FC236}">
                  <a16:creationId xmlns:a16="http://schemas.microsoft.com/office/drawing/2014/main" xmlns="" id="{D2EE8C77-E199-44D2-8B02-F295F4A3CBB3}"/>
                </a:ext>
              </a:extLst>
            </p:cNvPr>
            <p:cNvSpPr txBox="1"/>
            <p:nvPr/>
          </p:nvSpPr>
          <p:spPr>
            <a:xfrm>
              <a:off x="4496730" y="464432"/>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02</a:t>
              </a:r>
              <a:endParaRPr lang="ko-KR" altLang="en-US" sz="3600" b="1" dirty="0">
                <a:cs typeface="Arial" pitchFamily="34" charset="0"/>
              </a:endParaRPr>
            </a:p>
          </p:txBody>
        </p:sp>
      </p:grpSp>
      <p:grpSp>
        <p:nvGrpSpPr>
          <p:cNvPr id="23" name="Group 22">
            <a:extLst>
              <a:ext uri="{FF2B5EF4-FFF2-40B4-BE49-F238E27FC236}">
                <a16:creationId xmlns:a16="http://schemas.microsoft.com/office/drawing/2014/main" xmlns="" id="{E174BA7D-6D7F-4936-880F-8DD878826B98}"/>
              </a:ext>
            </a:extLst>
          </p:cNvPr>
          <p:cNvGrpSpPr/>
          <p:nvPr/>
        </p:nvGrpSpPr>
        <p:grpSpPr>
          <a:xfrm>
            <a:off x="4126608" y="5746980"/>
            <a:ext cx="6114673" cy="646331"/>
            <a:chOff x="4900292" y="14265"/>
            <a:chExt cx="5400379" cy="646331"/>
          </a:xfrm>
        </p:grpSpPr>
        <p:sp>
          <p:nvSpPr>
            <p:cNvPr id="27" name="TextBox 26">
              <a:extLst>
                <a:ext uri="{FF2B5EF4-FFF2-40B4-BE49-F238E27FC236}">
                  <a16:creationId xmlns:a16="http://schemas.microsoft.com/office/drawing/2014/main" xmlns="" id="{0E03A8C9-51D7-4DA2-BE18-E07742821825}"/>
                </a:ext>
              </a:extLst>
            </p:cNvPr>
            <p:cNvSpPr txBox="1"/>
            <p:nvPr/>
          </p:nvSpPr>
          <p:spPr>
            <a:xfrm>
              <a:off x="5792979" y="97584"/>
              <a:ext cx="4507692" cy="507831"/>
            </a:xfrm>
            <a:prstGeom prst="rect">
              <a:avLst/>
            </a:prstGeom>
            <a:noFill/>
          </p:spPr>
          <p:txBody>
            <a:bodyPr wrap="square" lIns="108000" rIns="108000" rtlCol="0" anchor="ctr">
              <a:spAutoFit/>
            </a:bodyPr>
            <a:lstStyle/>
            <a:p>
              <a:r>
                <a:rPr lang="en-US" altLang="ko-KR" sz="2700" b="1" dirty="0" smtClean="0">
                  <a:solidFill>
                    <a:srgbClr val="002060"/>
                  </a:solidFill>
                  <a:latin typeface="Palatino Linotype" pitchFamily="18" charset="0"/>
                  <a:cs typeface="Arial" pitchFamily="34" charset="0"/>
                </a:rPr>
                <a:t>Conclusion</a:t>
              </a:r>
              <a:endParaRPr lang="ko-KR" altLang="en-US" sz="2700" b="1" dirty="0">
                <a:solidFill>
                  <a:srgbClr val="002060"/>
                </a:solidFill>
                <a:latin typeface="Palatino Linotype" pitchFamily="18" charset="0"/>
                <a:cs typeface="Arial" pitchFamily="34" charset="0"/>
              </a:endParaRPr>
            </a:p>
          </p:txBody>
        </p:sp>
        <p:sp>
          <p:nvSpPr>
            <p:cNvPr id="25" name="TextBox 24">
              <a:extLst>
                <a:ext uri="{FF2B5EF4-FFF2-40B4-BE49-F238E27FC236}">
                  <a16:creationId xmlns:a16="http://schemas.microsoft.com/office/drawing/2014/main" xmlns="" id="{5D24C304-F9B4-4C4C-8D57-3DC24F0EC2B2}"/>
                </a:ext>
              </a:extLst>
            </p:cNvPr>
            <p:cNvSpPr txBox="1"/>
            <p:nvPr/>
          </p:nvSpPr>
          <p:spPr>
            <a:xfrm>
              <a:off x="4900292" y="14265"/>
              <a:ext cx="958096" cy="646331"/>
            </a:xfrm>
            <a:prstGeom prst="rect">
              <a:avLst/>
            </a:prstGeom>
            <a:noFill/>
          </p:spPr>
          <p:txBody>
            <a:bodyPr wrap="square" lIns="108000" rIns="108000" rtlCol="0" anchor="ctr">
              <a:spAutoFit/>
            </a:bodyPr>
            <a:lstStyle/>
            <a:p>
              <a:pPr algn="ctr"/>
              <a:r>
                <a:rPr lang="en-US" altLang="ko-KR" sz="3600" b="1" dirty="0" smtClean="0">
                  <a:cs typeface="Arial" pitchFamily="34" charset="0"/>
                </a:rPr>
                <a:t>06</a:t>
              </a:r>
              <a:endParaRPr lang="ko-KR" altLang="en-US" sz="3600" b="1" dirty="0">
                <a:cs typeface="Arial" pitchFamily="34" charset="0"/>
              </a:endParaRPr>
            </a:p>
          </p:txBody>
        </p:sp>
      </p:grpSp>
      <p:sp>
        <p:nvSpPr>
          <p:cNvPr id="33" name="Freeform: Shape 32">
            <a:extLst>
              <a:ext uri="{FF2B5EF4-FFF2-40B4-BE49-F238E27FC236}">
                <a16:creationId xmlns:a16="http://schemas.microsoft.com/office/drawing/2014/main" xmlns="" id="{A6A6DF8A-8591-4A85-ACE4-660919D8E9C8}"/>
              </a:ext>
            </a:extLst>
          </p:cNvPr>
          <p:cNvSpPr/>
          <p:nvPr/>
        </p:nvSpPr>
        <p:spPr>
          <a:xfrm>
            <a:off x="1837373" y="-23083"/>
            <a:ext cx="3170726" cy="2245777"/>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5917606"/>
              <a:gd name="connsiteY0" fmla="*/ 0 h 5041653"/>
              <a:gd name="connsiteX1" fmla="*/ 3043967 w 5917606"/>
              <a:gd name="connsiteY1" fmla="*/ 5041653 h 5041653"/>
              <a:gd name="connsiteX2" fmla="*/ 5917606 w 5917606"/>
              <a:gd name="connsiteY2" fmla="*/ 5031454 h 5041653"/>
              <a:gd name="connsiteX0" fmla="*/ 0 w 5917606"/>
              <a:gd name="connsiteY0" fmla="*/ 0 h 5041653"/>
              <a:gd name="connsiteX1" fmla="*/ 3043967 w 5917606"/>
              <a:gd name="connsiteY1" fmla="*/ 5041653 h 5041653"/>
              <a:gd name="connsiteX2" fmla="*/ 5917606 w 5917606"/>
              <a:gd name="connsiteY2" fmla="*/ 5031454 h 5041653"/>
              <a:gd name="connsiteX0" fmla="*/ 0 w 5917606"/>
              <a:gd name="connsiteY0" fmla="*/ 0 h 5041653"/>
              <a:gd name="connsiteX1" fmla="*/ 3043967 w 5917606"/>
              <a:gd name="connsiteY1" fmla="*/ 5041653 h 5041653"/>
              <a:gd name="connsiteX2" fmla="*/ 5917606 w 5917606"/>
              <a:gd name="connsiteY2" fmla="*/ 5031454 h 5041653"/>
            </a:gdLst>
            <a:ahLst/>
            <a:cxnLst>
              <a:cxn ang="0">
                <a:pos x="connsiteX0" y="connsiteY0"/>
              </a:cxn>
              <a:cxn ang="0">
                <a:pos x="connsiteX1" y="connsiteY1"/>
              </a:cxn>
              <a:cxn ang="0">
                <a:pos x="connsiteX2" y="connsiteY2"/>
              </a:cxn>
            </a:cxnLst>
            <a:rect l="l" t="t" r="r" b="b"/>
            <a:pathLst>
              <a:path w="5917606" h="5041653">
                <a:moveTo>
                  <a:pt x="0" y="0"/>
                </a:moveTo>
                <a:cubicBezTo>
                  <a:pt x="1988349" y="1026811"/>
                  <a:pt x="3009136" y="3355306"/>
                  <a:pt x="3043967" y="5041653"/>
                </a:cubicBezTo>
                <a:lnTo>
                  <a:pt x="5917606" y="5031454"/>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Freeform: Shape 35">
            <a:extLst>
              <a:ext uri="{FF2B5EF4-FFF2-40B4-BE49-F238E27FC236}">
                <a16:creationId xmlns:a16="http://schemas.microsoft.com/office/drawing/2014/main" xmlns="" id="{B1273512-87A4-4173-893B-258E5B762C94}"/>
              </a:ext>
            </a:extLst>
          </p:cNvPr>
          <p:cNvSpPr/>
          <p:nvPr/>
        </p:nvSpPr>
        <p:spPr>
          <a:xfrm>
            <a:off x="1552668" y="-2941"/>
            <a:ext cx="3736784" cy="4026302"/>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157481"/>
              <a:gd name="connsiteY0" fmla="*/ 0 h 5042211"/>
              <a:gd name="connsiteX1" fmla="*/ 3043967 w 6157481"/>
              <a:gd name="connsiteY1" fmla="*/ 5041653 h 5042211"/>
              <a:gd name="connsiteX2" fmla="*/ 6157481 w 6157481"/>
              <a:gd name="connsiteY2" fmla="*/ 5042211 h 5042211"/>
            </a:gdLst>
            <a:ahLst/>
            <a:cxnLst>
              <a:cxn ang="0">
                <a:pos x="connsiteX0" y="connsiteY0"/>
              </a:cxn>
              <a:cxn ang="0">
                <a:pos x="connsiteX1" y="connsiteY1"/>
              </a:cxn>
              <a:cxn ang="0">
                <a:pos x="connsiteX2" y="connsiteY2"/>
              </a:cxn>
            </a:cxnLst>
            <a:rect l="l" t="t" r="r" b="b"/>
            <a:pathLst>
              <a:path w="6157481" h="5042211">
                <a:moveTo>
                  <a:pt x="0" y="0"/>
                </a:moveTo>
                <a:cubicBezTo>
                  <a:pt x="2647339" y="886277"/>
                  <a:pt x="3586715" y="3365578"/>
                  <a:pt x="3043967" y="5041653"/>
                </a:cubicBezTo>
                <a:lnTo>
                  <a:pt x="6157481" y="5042211"/>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Freeform: Shape 36">
            <a:extLst>
              <a:ext uri="{FF2B5EF4-FFF2-40B4-BE49-F238E27FC236}">
                <a16:creationId xmlns:a16="http://schemas.microsoft.com/office/drawing/2014/main" xmlns="" id="{55C48170-CABF-4EBA-AF92-698382BC512A}"/>
              </a:ext>
            </a:extLst>
          </p:cNvPr>
          <p:cNvSpPr/>
          <p:nvPr/>
        </p:nvSpPr>
        <p:spPr>
          <a:xfrm>
            <a:off x="1162388" y="-9790"/>
            <a:ext cx="3578424" cy="5271107"/>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157481"/>
              <a:gd name="connsiteY0" fmla="*/ 0 h 5042211"/>
              <a:gd name="connsiteX1" fmla="*/ 3043967 w 6157481"/>
              <a:gd name="connsiteY1" fmla="*/ 5041653 h 5042211"/>
              <a:gd name="connsiteX2" fmla="*/ 6157481 w 6157481"/>
              <a:gd name="connsiteY2" fmla="*/ 5042211 h 5042211"/>
              <a:gd name="connsiteX0" fmla="*/ 0 w 6157481"/>
              <a:gd name="connsiteY0" fmla="*/ 0 h 5042211"/>
              <a:gd name="connsiteX1" fmla="*/ 2491234 w 6157481"/>
              <a:gd name="connsiteY1" fmla="*/ 5022470 h 5042211"/>
              <a:gd name="connsiteX2" fmla="*/ 6157481 w 6157481"/>
              <a:gd name="connsiteY2" fmla="*/ 5042211 h 5042211"/>
              <a:gd name="connsiteX0" fmla="*/ 0 w 6157481"/>
              <a:gd name="connsiteY0" fmla="*/ 0 h 5042211"/>
              <a:gd name="connsiteX1" fmla="*/ 2491234 w 6157481"/>
              <a:gd name="connsiteY1" fmla="*/ 5022470 h 5042211"/>
              <a:gd name="connsiteX2" fmla="*/ 6157481 w 6157481"/>
              <a:gd name="connsiteY2" fmla="*/ 5042211 h 5042211"/>
              <a:gd name="connsiteX0" fmla="*/ 0 w 6157481"/>
              <a:gd name="connsiteY0" fmla="*/ 0 h 5042211"/>
              <a:gd name="connsiteX1" fmla="*/ 2491234 w 6157481"/>
              <a:gd name="connsiteY1" fmla="*/ 5022470 h 5042211"/>
              <a:gd name="connsiteX2" fmla="*/ 6157481 w 6157481"/>
              <a:gd name="connsiteY2" fmla="*/ 5042211 h 5042211"/>
              <a:gd name="connsiteX0" fmla="*/ 0 w 6157481"/>
              <a:gd name="connsiteY0" fmla="*/ 0 h 5042211"/>
              <a:gd name="connsiteX1" fmla="*/ 2491234 w 6157481"/>
              <a:gd name="connsiteY1" fmla="*/ 5022470 h 5042211"/>
              <a:gd name="connsiteX2" fmla="*/ 6157481 w 6157481"/>
              <a:gd name="connsiteY2" fmla="*/ 5042211 h 5042211"/>
              <a:gd name="connsiteX0" fmla="*/ 0 w 6157481"/>
              <a:gd name="connsiteY0" fmla="*/ 0 h 5042211"/>
              <a:gd name="connsiteX1" fmla="*/ 2491234 w 6157481"/>
              <a:gd name="connsiteY1" fmla="*/ 5022470 h 5042211"/>
              <a:gd name="connsiteX2" fmla="*/ 6157481 w 6157481"/>
              <a:gd name="connsiteY2" fmla="*/ 5042211 h 5042211"/>
              <a:gd name="connsiteX0" fmla="*/ 0 w 6157481"/>
              <a:gd name="connsiteY0" fmla="*/ 0 h 5042211"/>
              <a:gd name="connsiteX1" fmla="*/ 2473403 w 6157481"/>
              <a:gd name="connsiteY1" fmla="*/ 5016076 h 5042211"/>
              <a:gd name="connsiteX2" fmla="*/ 6157481 w 6157481"/>
              <a:gd name="connsiteY2" fmla="*/ 5042211 h 5042211"/>
              <a:gd name="connsiteX0" fmla="*/ 0 w 5453192"/>
              <a:gd name="connsiteY0" fmla="*/ 0 h 5035817"/>
              <a:gd name="connsiteX1" fmla="*/ 2473403 w 5453192"/>
              <a:gd name="connsiteY1" fmla="*/ 5016076 h 5035817"/>
              <a:gd name="connsiteX2" fmla="*/ 5453192 w 5453192"/>
              <a:gd name="connsiteY2" fmla="*/ 5035817 h 5035817"/>
              <a:gd name="connsiteX0" fmla="*/ 0 w 5453192"/>
              <a:gd name="connsiteY0" fmla="*/ 0 h 5035817"/>
              <a:gd name="connsiteX1" fmla="*/ 2447860 w 5453192"/>
              <a:gd name="connsiteY1" fmla="*/ 5016076 h 5035817"/>
              <a:gd name="connsiteX2" fmla="*/ 5453192 w 5453192"/>
              <a:gd name="connsiteY2" fmla="*/ 5035817 h 5035817"/>
              <a:gd name="connsiteX0" fmla="*/ 0 w 5453192"/>
              <a:gd name="connsiteY0" fmla="*/ 0 h 5035817"/>
              <a:gd name="connsiteX1" fmla="*/ 2447860 w 5453192"/>
              <a:gd name="connsiteY1" fmla="*/ 5016076 h 5035817"/>
              <a:gd name="connsiteX2" fmla="*/ 5453192 w 5453192"/>
              <a:gd name="connsiteY2" fmla="*/ 5035817 h 5035817"/>
              <a:gd name="connsiteX0" fmla="*/ 0 w 5453192"/>
              <a:gd name="connsiteY0" fmla="*/ 0 h 5035817"/>
              <a:gd name="connsiteX1" fmla="*/ 2447860 w 5453192"/>
              <a:gd name="connsiteY1" fmla="*/ 5016076 h 5035817"/>
              <a:gd name="connsiteX2" fmla="*/ 5453192 w 5453192"/>
              <a:gd name="connsiteY2" fmla="*/ 5035817 h 5035817"/>
            </a:gdLst>
            <a:ahLst/>
            <a:cxnLst>
              <a:cxn ang="0">
                <a:pos x="connsiteX0" y="connsiteY0"/>
              </a:cxn>
              <a:cxn ang="0">
                <a:pos x="connsiteX1" y="connsiteY1"/>
              </a:cxn>
              <a:cxn ang="0">
                <a:pos x="connsiteX2" y="connsiteY2"/>
              </a:cxn>
            </a:cxnLst>
            <a:rect l="l" t="t" r="r" b="b"/>
            <a:pathLst>
              <a:path w="5453192" h="5035817">
                <a:moveTo>
                  <a:pt x="0" y="0"/>
                </a:moveTo>
                <a:cubicBezTo>
                  <a:pt x="3150690" y="849061"/>
                  <a:pt x="4013837" y="3301636"/>
                  <a:pt x="2447860" y="5016076"/>
                </a:cubicBezTo>
                <a:lnTo>
                  <a:pt x="5453192" y="5035817"/>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Rectangle 57">
            <a:extLst>
              <a:ext uri="{FF2B5EF4-FFF2-40B4-BE49-F238E27FC236}">
                <a16:creationId xmlns:a16="http://schemas.microsoft.com/office/drawing/2014/main" xmlns="" id="{56890206-8580-4FC7-A158-1E69B2B51C5E}"/>
              </a:ext>
            </a:extLst>
          </p:cNvPr>
          <p:cNvSpPr/>
          <p:nvPr/>
        </p:nvSpPr>
        <p:spPr>
          <a:xfrm>
            <a:off x="-4786" y="6518503"/>
            <a:ext cx="12196786" cy="339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4" name="Straight Connector 33"/>
          <p:cNvCxnSpPr/>
          <p:nvPr/>
        </p:nvCxnSpPr>
        <p:spPr>
          <a:xfrm>
            <a:off x="3432517" y="3615397"/>
            <a:ext cx="1997612" cy="140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40855" y="6103034"/>
            <a:ext cx="1313069" cy="21038"/>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xmlns="" id="{E174BA7D-6D7F-4936-880F-8DD878826B98}"/>
              </a:ext>
            </a:extLst>
          </p:cNvPr>
          <p:cNvGrpSpPr/>
          <p:nvPr/>
        </p:nvGrpSpPr>
        <p:grpSpPr>
          <a:xfrm>
            <a:off x="5066799" y="3732956"/>
            <a:ext cx="6058402" cy="655115"/>
            <a:chOff x="4937565" y="-492171"/>
            <a:chExt cx="5350681" cy="655115"/>
          </a:xfrm>
        </p:grpSpPr>
        <p:sp>
          <p:nvSpPr>
            <p:cNvPr id="51" name="TextBox 50">
              <a:extLst>
                <a:ext uri="{FF2B5EF4-FFF2-40B4-BE49-F238E27FC236}">
                  <a16:creationId xmlns:a16="http://schemas.microsoft.com/office/drawing/2014/main" xmlns="" id="{0E03A8C9-51D7-4DA2-BE18-E07742821825}"/>
                </a:ext>
              </a:extLst>
            </p:cNvPr>
            <p:cNvSpPr txBox="1"/>
            <p:nvPr/>
          </p:nvSpPr>
          <p:spPr>
            <a:xfrm>
              <a:off x="5780555" y="-360276"/>
              <a:ext cx="4507691" cy="523220"/>
            </a:xfrm>
            <a:prstGeom prst="rect">
              <a:avLst/>
            </a:prstGeom>
            <a:noFill/>
          </p:spPr>
          <p:txBody>
            <a:bodyPr wrap="square" lIns="108000" rIns="108000" rtlCol="0" anchor="ctr">
              <a:spAutoFit/>
            </a:bodyPr>
            <a:lstStyle/>
            <a:p>
              <a:r>
                <a:rPr lang="en-US" sz="2800" b="1" dirty="0" smtClean="0">
                  <a:solidFill>
                    <a:srgbClr val="002060"/>
                  </a:solidFill>
                  <a:latin typeface="Palatino Linotype" pitchFamily="18" charset="0"/>
                </a:rPr>
                <a:t>Unique challenges</a:t>
              </a:r>
              <a:endParaRPr lang="ko-KR" altLang="en-US" sz="2800" b="1" dirty="0">
                <a:solidFill>
                  <a:srgbClr val="002060"/>
                </a:solidFill>
                <a:latin typeface="Palatino Linotype" pitchFamily="18" charset="0"/>
                <a:cs typeface="Arial" pitchFamily="34" charset="0"/>
              </a:endParaRPr>
            </a:p>
          </p:txBody>
        </p:sp>
        <p:sp>
          <p:nvSpPr>
            <p:cNvPr id="52" name="TextBox 51">
              <a:extLst>
                <a:ext uri="{FF2B5EF4-FFF2-40B4-BE49-F238E27FC236}">
                  <a16:creationId xmlns:a16="http://schemas.microsoft.com/office/drawing/2014/main" xmlns="" id="{5D24C304-F9B4-4C4C-8D57-3DC24F0EC2B2}"/>
                </a:ext>
              </a:extLst>
            </p:cNvPr>
            <p:cNvSpPr txBox="1"/>
            <p:nvPr/>
          </p:nvSpPr>
          <p:spPr>
            <a:xfrm>
              <a:off x="4937565" y="-492171"/>
              <a:ext cx="958096" cy="646331"/>
            </a:xfrm>
            <a:prstGeom prst="rect">
              <a:avLst/>
            </a:prstGeom>
            <a:noFill/>
          </p:spPr>
          <p:txBody>
            <a:bodyPr wrap="square" lIns="108000" rIns="108000" rtlCol="0" anchor="ctr">
              <a:spAutoFit/>
            </a:bodyPr>
            <a:lstStyle/>
            <a:p>
              <a:pPr algn="ctr"/>
              <a:r>
                <a:rPr lang="en-US" altLang="ko-KR" sz="3600" b="1" dirty="0" smtClean="0">
                  <a:cs typeface="Arial" pitchFamily="34" charset="0"/>
                </a:rPr>
                <a:t>04</a:t>
              </a:r>
              <a:endParaRPr lang="ko-KR" altLang="en-US" sz="3600" b="1" dirty="0">
                <a:cs typeface="Arial" pitchFamily="34" charset="0"/>
              </a:endParaRPr>
            </a:p>
          </p:txBody>
        </p:sp>
      </p:grpSp>
      <p:grpSp>
        <p:nvGrpSpPr>
          <p:cNvPr id="56" name="Group 55">
            <a:extLst>
              <a:ext uri="{FF2B5EF4-FFF2-40B4-BE49-F238E27FC236}">
                <a16:creationId xmlns:a16="http://schemas.microsoft.com/office/drawing/2014/main" xmlns="" id="{E174BA7D-6D7F-4936-880F-8DD878826B98}"/>
              </a:ext>
            </a:extLst>
          </p:cNvPr>
          <p:cNvGrpSpPr/>
          <p:nvPr/>
        </p:nvGrpSpPr>
        <p:grpSpPr>
          <a:xfrm>
            <a:off x="4644768" y="4607331"/>
            <a:ext cx="6553115" cy="923330"/>
            <a:chOff x="4926040" y="-335248"/>
            <a:chExt cx="5374630" cy="923330"/>
          </a:xfrm>
        </p:grpSpPr>
        <p:sp>
          <p:nvSpPr>
            <p:cNvPr id="59" name="TextBox 58">
              <a:extLst>
                <a:ext uri="{FF2B5EF4-FFF2-40B4-BE49-F238E27FC236}">
                  <a16:creationId xmlns:a16="http://schemas.microsoft.com/office/drawing/2014/main" xmlns="" id="{0E03A8C9-51D7-4DA2-BE18-E07742821825}"/>
                </a:ext>
              </a:extLst>
            </p:cNvPr>
            <p:cNvSpPr txBox="1"/>
            <p:nvPr/>
          </p:nvSpPr>
          <p:spPr>
            <a:xfrm>
              <a:off x="5792978" y="-335248"/>
              <a:ext cx="4507692" cy="923330"/>
            </a:xfrm>
            <a:prstGeom prst="rect">
              <a:avLst/>
            </a:prstGeom>
            <a:noFill/>
          </p:spPr>
          <p:txBody>
            <a:bodyPr wrap="square" lIns="108000" rIns="108000" rtlCol="0" anchor="ctr">
              <a:spAutoFit/>
            </a:bodyPr>
            <a:lstStyle/>
            <a:p>
              <a:r>
                <a:rPr lang="en-US" altLang="ko-KR" sz="2700" b="1" dirty="0" smtClean="0">
                  <a:solidFill>
                    <a:srgbClr val="002060"/>
                  </a:solidFill>
                  <a:latin typeface="Palatino Linotype" pitchFamily="18" charset="0"/>
                  <a:cs typeface="Arial" pitchFamily="34" charset="0"/>
                </a:rPr>
                <a:t>Taxation Issues to Be addressed</a:t>
              </a:r>
              <a:endParaRPr lang="ko-KR" altLang="en-US" sz="2700" b="1" dirty="0">
                <a:solidFill>
                  <a:srgbClr val="002060"/>
                </a:solidFill>
                <a:latin typeface="Palatino Linotype" pitchFamily="18" charset="0"/>
                <a:cs typeface="Arial" pitchFamily="34" charset="0"/>
              </a:endParaRPr>
            </a:p>
          </p:txBody>
        </p:sp>
        <p:sp>
          <p:nvSpPr>
            <p:cNvPr id="60" name="TextBox 59">
              <a:extLst>
                <a:ext uri="{FF2B5EF4-FFF2-40B4-BE49-F238E27FC236}">
                  <a16:creationId xmlns:a16="http://schemas.microsoft.com/office/drawing/2014/main" xmlns="" id="{5D24C304-F9B4-4C4C-8D57-3DC24F0EC2B2}"/>
                </a:ext>
              </a:extLst>
            </p:cNvPr>
            <p:cNvSpPr txBox="1"/>
            <p:nvPr/>
          </p:nvSpPr>
          <p:spPr>
            <a:xfrm>
              <a:off x="4926040" y="-224886"/>
              <a:ext cx="958096" cy="646331"/>
            </a:xfrm>
            <a:prstGeom prst="rect">
              <a:avLst/>
            </a:prstGeom>
            <a:noFill/>
          </p:spPr>
          <p:txBody>
            <a:bodyPr wrap="square" lIns="108000" rIns="108000" rtlCol="0" anchor="ctr">
              <a:spAutoFit/>
            </a:bodyPr>
            <a:lstStyle/>
            <a:p>
              <a:pPr algn="ctr"/>
              <a:r>
                <a:rPr lang="en-US" altLang="ko-KR" sz="3600" b="1" dirty="0" smtClean="0">
                  <a:cs typeface="Arial" pitchFamily="34" charset="0"/>
                </a:rPr>
                <a:t>05</a:t>
              </a:r>
              <a:endParaRPr lang="ko-KR" altLang="en-US" sz="3600" b="1" dirty="0">
                <a:cs typeface="Arial" pitchFamily="34" charset="0"/>
              </a:endParaRPr>
            </a:p>
          </p:txBody>
        </p:sp>
      </p:grpSp>
      <p:grpSp>
        <p:nvGrpSpPr>
          <p:cNvPr id="61" name="Group 60">
            <a:extLst>
              <a:ext uri="{FF2B5EF4-FFF2-40B4-BE49-F238E27FC236}">
                <a16:creationId xmlns:a16="http://schemas.microsoft.com/office/drawing/2014/main" xmlns="" id="{E174BA7D-6D7F-4936-880F-8DD878826B98}"/>
              </a:ext>
            </a:extLst>
          </p:cNvPr>
          <p:cNvGrpSpPr/>
          <p:nvPr/>
        </p:nvGrpSpPr>
        <p:grpSpPr>
          <a:xfrm>
            <a:off x="5151204" y="2748217"/>
            <a:ext cx="6255350" cy="646331"/>
            <a:chOff x="4776048" y="14265"/>
            <a:chExt cx="5524623" cy="646331"/>
          </a:xfrm>
        </p:grpSpPr>
        <p:sp>
          <p:nvSpPr>
            <p:cNvPr id="62" name="TextBox 61">
              <a:extLst>
                <a:ext uri="{FF2B5EF4-FFF2-40B4-BE49-F238E27FC236}">
                  <a16:creationId xmlns:a16="http://schemas.microsoft.com/office/drawing/2014/main" xmlns="" id="{0E03A8C9-51D7-4DA2-BE18-E07742821825}"/>
                </a:ext>
              </a:extLst>
            </p:cNvPr>
            <p:cNvSpPr txBox="1"/>
            <p:nvPr/>
          </p:nvSpPr>
          <p:spPr>
            <a:xfrm>
              <a:off x="5606335" y="97584"/>
              <a:ext cx="4694336" cy="507831"/>
            </a:xfrm>
            <a:prstGeom prst="rect">
              <a:avLst/>
            </a:prstGeom>
            <a:noFill/>
          </p:spPr>
          <p:txBody>
            <a:bodyPr wrap="square" lIns="108000" rIns="108000" rtlCol="0" anchor="ctr">
              <a:spAutoFit/>
            </a:bodyPr>
            <a:lstStyle/>
            <a:p>
              <a:r>
                <a:rPr lang="en-US" altLang="ko-KR" sz="2700" b="1" dirty="0" smtClean="0">
                  <a:solidFill>
                    <a:srgbClr val="002060"/>
                  </a:solidFill>
                  <a:latin typeface="Palatino Linotype" pitchFamily="18" charset="0"/>
                  <a:cs typeface="Arial" pitchFamily="34" charset="0"/>
                </a:rPr>
                <a:t>Inherent Challenge/Mistakes</a:t>
              </a:r>
              <a:endParaRPr lang="ko-KR" altLang="en-US" sz="2700" b="1" dirty="0">
                <a:solidFill>
                  <a:srgbClr val="002060"/>
                </a:solidFill>
                <a:latin typeface="Palatino Linotype" pitchFamily="18" charset="0"/>
                <a:cs typeface="Arial" pitchFamily="34" charset="0"/>
              </a:endParaRPr>
            </a:p>
          </p:txBody>
        </p:sp>
        <p:sp>
          <p:nvSpPr>
            <p:cNvPr id="63" name="TextBox 62">
              <a:extLst>
                <a:ext uri="{FF2B5EF4-FFF2-40B4-BE49-F238E27FC236}">
                  <a16:creationId xmlns:a16="http://schemas.microsoft.com/office/drawing/2014/main" xmlns="" id="{5D24C304-F9B4-4C4C-8D57-3DC24F0EC2B2}"/>
                </a:ext>
              </a:extLst>
            </p:cNvPr>
            <p:cNvSpPr txBox="1"/>
            <p:nvPr/>
          </p:nvSpPr>
          <p:spPr>
            <a:xfrm>
              <a:off x="4776048" y="14265"/>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03</a:t>
              </a:r>
              <a:endParaRPr lang="ko-KR" altLang="en-US" sz="3600" b="1" dirty="0">
                <a:cs typeface="Arial" pitchFamily="34" charset="0"/>
              </a:endParaRPr>
            </a:p>
          </p:txBody>
        </p:sp>
      </p:grpSp>
      <p:cxnSp>
        <p:nvCxnSpPr>
          <p:cNvPr id="65" name="Straight Connector 64"/>
          <p:cNvCxnSpPr/>
          <p:nvPr/>
        </p:nvCxnSpPr>
        <p:spPr>
          <a:xfrm>
            <a:off x="3444240" y="3008141"/>
            <a:ext cx="1957754" cy="586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9160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627A97D-D8E2-4240-9113-6E033FC81188}"/>
              </a:ext>
            </a:extLst>
          </p:cNvPr>
          <p:cNvSpPr/>
          <p:nvPr/>
        </p:nvSpPr>
        <p:spPr>
          <a:xfrm>
            <a:off x="1315366" y="2690891"/>
            <a:ext cx="10876633" cy="1651347"/>
          </a:xfrm>
          <a:prstGeom prst="rect">
            <a:avLst/>
          </a:prstGeom>
          <a:gradFill flip="none" rotWithShape="1">
            <a:gsLst>
              <a:gs pos="0">
                <a:schemeClr val="tx1">
                  <a:lumMod val="95000"/>
                  <a:lumOff val="5000"/>
                  <a:alpha val="90000"/>
                </a:schemeClr>
              </a:gs>
              <a:gs pos="42000">
                <a:schemeClr val="tx1">
                  <a:alpha val="76000"/>
                </a:schemeClr>
              </a:gs>
              <a:gs pos="75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xmlns="" id="{948A2979-A456-4286-B8FC-8FF4C0C58EFD}"/>
              </a:ext>
            </a:extLst>
          </p:cNvPr>
          <p:cNvSpPr txBox="1"/>
          <p:nvPr/>
        </p:nvSpPr>
        <p:spPr>
          <a:xfrm>
            <a:off x="1764631" y="2903041"/>
            <a:ext cx="7168354" cy="830997"/>
          </a:xfrm>
          <a:prstGeom prst="rect">
            <a:avLst/>
          </a:prstGeom>
          <a:noFill/>
        </p:spPr>
        <p:txBody>
          <a:bodyPr wrap="square" rtlCol="0" anchor="ctr">
            <a:spAutoFit/>
          </a:bodyPr>
          <a:lstStyle/>
          <a:p>
            <a:r>
              <a:rPr lang="en-US" altLang="ko-KR" sz="4800" dirty="0" smtClean="0">
                <a:solidFill>
                  <a:srgbClr val="FFC000"/>
                </a:solidFill>
                <a:cs typeface="Arial" pitchFamily="34" charset="0"/>
              </a:rPr>
              <a:t>01: What is Happening?</a:t>
            </a:r>
            <a:endParaRPr lang="ko-KR" altLang="en-US" sz="4800" dirty="0">
              <a:solidFill>
                <a:srgbClr val="FFC000"/>
              </a:solidFill>
              <a:cs typeface="Arial" pitchFamily="34" charset="0"/>
            </a:endParaRPr>
          </a:p>
        </p:txBody>
      </p:sp>
      <p:sp>
        <p:nvSpPr>
          <p:cNvPr id="7" name="Rectangle 6">
            <a:extLst>
              <a:ext uri="{FF2B5EF4-FFF2-40B4-BE49-F238E27FC236}">
                <a16:creationId xmlns:a16="http://schemas.microsoft.com/office/drawing/2014/main" xmlns="" id="{ECB2BC89-5EAD-422C-B9A0-5A89984FB49A}"/>
              </a:ext>
            </a:extLst>
          </p:cNvPr>
          <p:cNvSpPr/>
          <p:nvPr/>
        </p:nvSpPr>
        <p:spPr>
          <a:xfrm>
            <a:off x="0" y="0"/>
            <a:ext cx="4598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ectangle 7">
            <a:extLst>
              <a:ext uri="{FF2B5EF4-FFF2-40B4-BE49-F238E27FC236}">
                <a16:creationId xmlns:a16="http://schemas.microsoft.com/office/drawing/2014/main" xmlns="" id="{BB5E05F3-0377-4973-BD77-670DBAC5A268}"/>
              </a:ext>
            </a:extLst>
          </p:cNvPr>
          <p:cNvSpPr/>
          <p:nvPr/>
        </p:nvSpPr>
        <p:spPr>
          <a:xfrm>
            <a:off x="-4786" y="6518503"/>
            <a:ext cx="12196786" cy="339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xmlns="" id="{B2F8185F-A9C4-4CB8-A87E-4BC943A59610}"/>
              </a:ext>
            </a:extLst>
          </p:cNvPr>
          <p:cNvSpPr/>
          <p:nvPr/>
        </p:nvSpPr>
        <p:spPr>
          <a:xfrm>
            <a:off x="11732126" y="-1"/>
            <a:ext cx="459874" cy="20961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xmlns="" val="110058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 2\Desktop\PPT New Themes\Islamic Finance11.jpg"/>
          <p:cNvPicPr>
            <a:picLocks noChangeAspect="1" noChangeArrowheads="1"/>
          </p:cNvPicPr>
          <p:nvPr/>
        </p:nvPicPr>
        <p:blipFill>
          <a:blip r:embed="rId2" cstate="print"/>
          <a:srcRect/>
          <a:stretch>
            <a:fillRect/>
          </a:stretch>
        </p:blipFill>
        <p:spPr bwMode="auto">
          <a:xfrm>
            <a:off x="397683" y="1089212"/>
            <a:ext cx="7678784" cy="5123329"/>
          </a:xfrm>
          <a:prstGeom prst="rect">
            <a:avLst/>
          </a:prstGeom>
          <a:noFill/>
        </p:spPr>
      </p:pic>
      <p:sp>
        <p:nvSpPr>
          <p:cNvPr id="2" name="Text Placeholder 1"/>
          <p:cNvSpPr>
            <a:spLocks noGrp="1"/>
          </p:cNvSpPr>
          <p:nvPr>
            <p:ph type="body" sz="quarter" idx="10"/>
          </p:nvPr>
        </p:nvSpPr>
        <p:spPr/>
        <p:txBody>
          <a:bodyPr>
            <a:normAutofit fontScale="77500" lnSpcReduction="20000"/>
          </a:bodyPr>
          <a:lstStyle/>
          <a:p>
            <a:r>
              <a:rPr lang="en-US" altLang="ko-KR" b="1" dirty="0" smtClean="0">
                <a:solidFill>
                  <a:srgbClr val="002060"/>
                </a:solidFill>
              </a:rPr>
              <a:t>Islamic Banking and Finance Global Trends</a:t>
            </a:r>
            <a:endParaRPr lang="ko-KR" altLang="en-US" b="1" dirty="0">
              <a:solidFill>
                <a:srgbClr val="002060"/>
              </a:solidFill>
            </a:endParaRPr>
          </a:p>
        </p:txBody>
      </p:sp>
      <p:grpSp>
        <p:nvGrpSpPr>
          <p:cNvPr id="5" name="Group 4">
            <a:extLst>
              <a:ext uri="{FF2B5EF4-FFF2-40B4-BE49-F238E27FC236}">
                <a16:creationId xmlns:a16="http://schemas.microsoft.com/office/drawing/2014/main" xmlns="" id="{31EA0C01-32B3-4431-88A6-730A590E01DA}"/>
              </a:ext>
            </a:extLst>
          </p:cNvPr>
          <p:cNvGrpSpPr/>
          <p:nvPr/>
        </p:nvGrpSpPr>
        <p:grpSpPr>
          <a:xfrm>
            <a:off x="1788702" y="1346461"/>
            <a:ext cx="5737514" cy="2071352"/>
            <a:chOff x="3059832" y="2116295"/>
            <a:chExt cx="2923326" cy="719318"/>
          </a:xfrm>
        </p:grpSpPr>
        <p:sp>
          <p:nvSpPr>
            <p:cNvPr id="6" name="TextBox 5">
              <a:extLst>
                <a:ext uri="{FF2B5EF4-FFF2-40B4-BE49-F238E27FC236}">
                  <a16:creationId xmlns:a16="http://schemas.microsoft.com/office/drawing/2014/main" xmlns="" id="{29CC2115-AC12-4C60-B4A5-222841FE27DF}"/>
                </a:ext>
              </a:extLst>
            </p:cNvPr>
            <p:cNvSpPr txBox="1"/>
            <p:nvPr/>
          </p:nvSpPr>
          <p:spPr>
            <a:xfrm>
              <a:off x="3102838" y="2269141"/>
              <a:ext cx="2880320" cy="566472"/>
            </a:xfrm>
            <a:prstGeom prst="rect">
              <a:avLst/>
            </a:prstGeom>
            <a:noFill/>
          </p:spPr>
          <p:txBody>
            <a:bodyPr wrap="square" rtlCol="0">
              <a:spAutoFit/>
            </a:bodyPr>
            <a:lstStyle/>
            <a:p>
              <a:pPr algn="just"/>
              <a:r>
                <a:rPr lang="en-US" sz="2000" dirty="0" smtClean="0">
                  <a:latin typeface="Palatino Linotype" pitchFamily="18" charset="0"/>
                </a:rPr>
                <a:t>The industry's total worth, according to </a:t>
              </a:r>
              <a:r>
                <a:rPr lang="en-US" sz="2000" b="1" dirty="0" smtClean="0">
                  <a:latin typeface="Palatino Linotype" pitchFamily="18" charset="0"/>
                </a:rPr>
                <a:t>Refinitiv &amp; ICD 2020 Report,</a:t>
              </a:r>
              <a:r>
                <a:rPr lang="en-US" sz="2000" dirty="0" smtClean="0">
                  <a:latin typeface="Palatino Linotype" pitchFamily="18" charset="0"/>
                </a:rPr>
                <a:t> across its three main sectors (banking, capital markets, and Takaful), is expected to be USD 3.69 trillion by 2024.</a:t>
              </a:r>
              <a:endParaRPr lang="ko-KR" altLang="en-US" sz="2000" dirty="0">
                <a:solidFill>
                  <a:schemeClr val="tx1">
                    <a:lumMod val="75000"/>
                    <a:lumOff val="25000"/>
                  </a:schemeClr>
                </a:solidFill>
                <a:latin typeface="Palatino Linotype" pitchFamily="18" charset="0"/>
                <a:cs typeface="Arial" pitchFamily="34" charset="0"/>
              </a:endParaRPr>
            </a:p>
          </p:txBody>
        </p:sp>
        <p:sp>
          <p:nvSpPr>
            <p:cNvPr id="7" name="TextBox 6">
              <a:extLst>
                <a:ext uri="{FF2B5EF4-FFF2-40B4-BE49-F238E27FC236}">
                  <a16:creationId xmlns:a16="http://schemas.microsoft.com/office/drawing/2014/main" xmlns="" id="{EDD9265C-1EF6-439C-A4C4-58D04CF125A7}"/>
                </a:ext>
              </a:extLst>
            </p:cNvPr>
            <p:cNvSpPr txBox="1"/>
            <p:nvPr/>
          </p:nvSpPr>
          <p:spPr>
            <a:xfrm>
              <a:off x="3059832" y="2116295"/>
              <a:ext cx="2880320" cy="160322"/>
            </a:xfrm>
            <a:prstGeom prst="rect">
              <a:avLst/>
            </a:prstGeom>
            <a:noFill/>
          </p:spPr>
          <p:txBody>
            <a:bodyPr wrap="square" rtlCol="0">
              <a:spAutoFit/>
            </a:bodyPr>
            <a:lstStyle/>
            <a:p>
              <a:r>
                <a:rPr lang="en-US" altLang="ko-KR" sz="2400" b="1" dirty="0" smtClean="0">
                  <a:solidFill>
                    <a:srgbClr val="FF0000"/>
                  </a:solidFill>
                  <a:latin typeface="Palatino Linotype" pitchFamily="18" charset="0"/>
                  <a:cs typeface="Arial" pitchFamily="34" charset="0"/>
                </a:rPr>
                <a:t>The Growth Trend is Good</a:t>
              </a:r>
              <a:endParaRPr lang="ko-KR" altLang="en-US" sz="2400" b="1" dirty="0">
                <a:solidFill>
                  <a:srgbClr val="FF0000"/>
                </a:solidFill>
                <a:latin typeface="Palatino Linotype" pitchFamily="18" charset="0"/>
                <a:cs typeface="Arial" pitchFamily="34" charset="0"/>
              </a:endParaRPr>
            </a:p>
          </p:txBody>
        </p:sp>
      </p:grpSp>
      <p:grpSp>
        <p:nvGrpSpPr>
          <p:cNvPr id="15" name="Group 14">
            <a:extLst>
              <a:ext uri="{FF2B5EF4-FFF2-40B4-BE49-F238E27FC236}">
                <a16:creationId xmlns:a16="http://schemas.microsoft.com/office/drawing/2014/main" xmlns="" id="{216592AF-2D9D-4E25-BD80-C96CA35977F6}"/>
              </a:ext>
            </a:extLst>
          </p:cNvPr>
          <p:cNvGrpSpPr/>
          <p:nvPr/>
        </p:nvGrpSpPr>
        <p:grpSpPr>
          <a:xfrm>
            <a:off x="1788701" y="3640438"/>
            <a:ext cx="5582772" cy="2731687"/>
            <a:chOff x="3037892" y="1567651"/>
            <a:chExt cx="2902260" cy="2731687"/>
          </a:xfrm>
        </p:grpSpPr>
        <p:sp>
          <p:nvSpPr>
            <p:cNvPr id="16" name="TextBox 15">
              <a:extLst>
                <a:ext uri="{FF2B5EF4-FFF2-40B4-BE49-F238E27FC236}">
                  <a16:creationId xmlns:a16="http://schemas.microsoft.com/office/drawing/2014/main" xmlns="" id="{53766738-1AC7-4A84-8444-6FF99FAF47C1}"/>
                </a:ext>
              </a:extLst>
            </p:cNvPr>
            <p:cNvSpPr txBox="1"/>
            <p:nvPr/>
          </p:nvSpPr>
          <p:spPr>
            <a:xfrm>
              <a:off x="3059832" y="2421901"/>
              <a:ext cx="2880320" cy="1877437"/>
            </a:xfrm>
            <a:prstGeom prst="rect">
              <a:avLst/>
            </a:prstGeom>
            <a:noFill/>
          </p:spPr>
          <p:txBody>
            <a:bodyPr wrap="square" rtlCol="0">
              <a:spAutoFit/>
            </a:bodyPr>
            <a:lstStyle/>
            <a:p>
              <a:r>
                <a:rPr lang="en-US" sz="2000" dirty="0" smtClean="0">
                  <a:latin typeface="Palatino Linotype" pitchFamily="18" charset="0"/>
                </a:rPr>
                <a:t>The global Islamic banking  and Finance market covers different aspects, like </a:t>
              </a:r>
              <a:r>
                <a:rPr lang="en-US" sz="2400" b="1" dirty="0" smtClean="0">
                  <a:latin typeface="Palatino Linotype" pitchFamily="18" charset="0"/>
                </a:rPr>
                <a:t>Islamic Banking, Sukuk, Takaful, Islamic Microfinance  and Shari’ah Compliant Capital Markets</a:t>
              </a:r>
              <a:endParaRPr lang="ko-KR" altLang="en-US" sz="2000" b="1" dirty="0">
                <a:solidFill>
                  <a:schemeClr val="tx1">
                    <a:lumMod val="75000"/>
                    <a:lumOff val="25000"/>
                  </a:schemeClr>
                </a:solidFill>
                <a:latin typeface="Palatino Linotype" pitchFamily="18" charset="0"/>
                <a:cs typeface="Arial" pitchFamily="34" charset="0"/>
              </a:endParaRPr>
            </a:p>
          </p:txBody>
        </p:sp>
        <p:sp>
          <p:nvSpPr>
            <p:cNvPr id="17" name="TextBox 16">
              <a:extLst>
                <a:ext uri="{FF2B5EF4-FFF2-40B4-BE49-F238E27FC236}">
                  <a16:creationId xmlns:a16="http://schemas.microsoft.com/office/drawing/2014/main" xmlns="" id="{AE2BAE8C-FF44-4463-A431-864B63EFCF91}"/>
                </a:ext>
              </a:extLst>
            </p:cNvPr>
            <p:cNvSpPr txBox="1"/>
            <p:nvPr/>
          </p:nvSpPr>
          <p:spPr>
            <a:xfrm>
              <a:off x="3037892" y="1567651"/>
              <a:ext cx="2880320" cy="830997"/>
            </a:xfrm>
            <a:prstGeom prst="rect">
              <a:avLst/>
            </a:prstGeom>
            <a:noFill/>
          </p:spPr>
          <p:txBody>
            <a:bodyPr wrap="square" rtlCol="0">
              <a:spAutoFit/>
            </a:bodyPr>
            <a:lstStyle/>
            <a:p>
              <a:r>
                <a:rPr lang="en-US" altLang="ko-KR" sz="2400" b="1" dirty="0" smtClean="0">
                  <a:solidFill>
                    <a:srgbClr val="FF0000"/>
                  </a:solidFill>
                  <a:latin typeface="Palatino Linotype" pitchFamily="18" charset="0"/>
                  <a:cs typeface="Arial" pitchFamily="34" charset="0"/>
                </a:rPr>
                <a:t>Diversity of Islamic Banking and Finance</a:t>
              </a:r>
              <a:endParaRPr lang="ko-KR" altLang="en-US" sz="2400" b="1" dirty="0">
                <a:solidFill>
                  <a:srgbClr val="FF0000"/>
                </a:solidFill>
                <a:latin typeface="Palatino Linotype" pitchFamily="18" charset="0"/>
                <a:cs typeface="Arial" pitchFamily="34" charset="0"/>
              </a:endParaRPr>
            </a:p>
          </p:txBody>
        </p:sp>
      </p:grpSp>
      <p:sp>
        <p:nvSpPr>
          <p:cNvPr id="19" name="Rectangle 18">
            <a:extLst>
              <a:ext uri="{FF2B5EF4-FFF2-40B4-BE49-F238E27FC236}">
                <a16:creationId xmlns:a16="http://schemas.microsoft.com/office/drawing/2014/main" xmlns="" id="{EF2D160E-8306-43E0-91AB-B85F91AC30A7}"/>
              </a:ext>
            </a:extLst>
          </p:cNvPr>
          <p:cNvSpPr/>
          <p:nvPr/>
        </p:nvSpPr>
        <p:spPr>
          <a:xfrm>
            <a:off x="8094051" y="1081830"/>
            <a:ext cx="3821283" cy="515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20" name="Group 19">
            <a:extLst>
              <a:ext uri="{FF2B5EF4-FFF2-40B4-BE49-F238E27FC236}">
                <a16:creationId xmlns:a16="http://schemas.microsoft.com/office/drawing/2014/main" xmlns="" id="{EEFDE218-6398-41B4-BD1C-FBCC1E6D117D}"/>
              </a:ext>
            </a:extLst>
          </p:cNvPr>
          <p:cNvGrpSpPr/>
          <p:nvPr/>
        </p:nvGrpSpPr>
        <p:grpSpPr>
          <a:xfrm>
            <a:off x="8187397" y="1252025"/>
            <a:ext cx="3798277" cy="4440705"/>
            <a:chOff x="2655687" y="1951514"/>
            <a:chExt cx="2420370" cy="4440705"/>
          </a:xfrm>
        </p:grpSpPr>
        <p:sp>
          <p:nvSpPr>
            <p:cNvPr id="21" name="TextBox 20">
              <a:extLst>
                <a:ext uri="{FF2B5EF4-FFF2-40B4-BE49-F238E27FC236}">
                  <a16:creationId xmlns:a16="http://schemas.microsoft.com/office/drawing/2014/main" xmlns="" id="{3D0A5314-7313-46F4-8354-7295586D63FC}"/>
                </a:ext>
              </a:extLst>
            </p:cNvPr>
            <p:cNvSpPr txBox="1"/>
            <p:nvPr/>
          </p:nvSpPr>
          <p:spPr>
            <a:xfrm>
              <a:off x="2655687" y="2421901"/>
              <a:ext cx="2420370" cy="3970318"/>
            </a:xfrm>
            <a:prstGeom prst="rect">
              <a:avLst/>
            </a:prstGeom>
            <a:noFill/>
          </p:spPr>
          <p:txBody>
            <a:bodyPr wrap="square" rtlCol="0">
              <a:spAutoFit/>
            </a:bodyPr>
            <a:lstStyle/>
            <a:p>
              <a:endParaRPr lang="en-US" dirty="0" smtClean="0">
                <a:latin typeface="Palatino Linotype" pitchFamily="18" charset="0"/>
              </a:endParaRPr>
            </a:p>
            <a:p>
              <a:pPr>
                <a:buFont typeface="Wingdings" pitchFamily="2" charset="2"/>
                <a:buChar char="q"/>
              </a:pPr>
              <a:r>
                <a:rPr lang="en-US" dirty="0" smtClean="0">
                  <a:latin typeface="Palatino Linotype" pitchFamily="18" charset="0"/>
                </a:rPr>
                <a:t>Global Islamic Finance assets</a:t>
              </a:r>
            </a:p>
            <a:p>
              <a:r>
                <a:rPr lang="en-US" dirty="0" smtClean="0">
                  <a:latin typeface="Palatino Linotype" pitchFamily="18" charset="0"/>
                </a:rPr>
                <a:t>    increased by 14 percent year-</a:t>
              </a:r>
            </a:p>
            <a:p>
              <a:r>
                <a:rPr lang="en-US" dirty="0" smtClean="0">
                  <a:latin typeface="Palatino Linotype" pitchFamily="18" charset="0"/>
                </a:rPr>
                <a:t>    on-year totaling USD </a:t>
              </a:r>
            </a:p>
            <a:p>
              <a:r>
                <a:rPr lang="en-US" dirty="0" smtClean="0">
                  <a:latin typeface="Palatino Linotype" pitchFamily="18" charset="0"/>
                </a:rPr>
                <a:t>    2.88  trillion in 2019. </a:t>
              </a:r>
            </a:p>
            <a:p>
              <a:endParaRPr lang="en-US" dirty="0" smtClean="0">
                <a:latin typeface="Palatino Linotype" pitchFamily="18" charset="0"/>
              </a:endParaRPr>
            </a:p>
            <a:p>
              <a:pPr>
                <a:buFont typeface="Wingdings" pitchFamily="2" charset="2"/>
                <a:buChar char="q"/>
              </a:pPr>
              <a:r>
                <a:rPr lang="en-US" dirty="0" smtClean="0">
                  <a:latin typeface="Palatino Linotype" pitchFamily="18" charset="0"/>
                </a:rPr>
                <a:t>Islamic Finance assets of Gulf </a:t>
              </a:r>
            </a:p>
            <a:p>
              <a:r>
                <a:rPr lang="en-US" dirty="0" smtClean="0">
                  <a:latin typeface="Palatino Linotype" pitchFamily="18" charset="0"/>
                </a:rPr>
                <a:t>   Cooperation Council (GCC)</a:t>
              </a:r>
            </a:p>
            <a:p>
              <a:r>
                <a:rPr lang="en-US" dirty="0" smtClean="0">
                  <a:latin typeface="Palatino Linotype" pitchFamily="18" charset="0"/>
                </a:rPr>
                <a:t>   reached USD 1.2 trillion in 2019,</a:t>
              </a:r>
            </a:p>
            <a:p>
              <a:r>
                <a:rPr lang="en-US" dirty="0" smtClean="0">
                  <a:latin typeface="Palatino Linotype" pitchFamily="18" charset="0"/>
                </a:rPr>
                <a:t>   followed by Middle East and</a:t>
              </a:r>
              <a:br>
                <a:rPr lang="en-US" dirty="0" smtClean="0">
                  <a:latin typeface="Palatino Linotype" pitchFamily="18" charset="0"/>
                </a:rPr>
              </a:br>
              <a:r>
                <a:rPr lang="en-US" dirty="0" smtClean="0">
                  <a:latin typeface="Palatino Linotype" pitchFamily="18" charset="0"/>
                </a:rPr>
                <a:t>   North Africa (MENA)  at USD </a:t>
              </a:r>
            </a:p>
            <a:p>
              <a:r>
                <a:rPr lang="en-US" dirty="0" smtClean="0">
                  <a:latin typeface="Palatino Linotype" pitchFamily="18" charset="0"/>
                </a:rPr>
                <a:t>   755  billion (excluding the </a:t>
              </a:r>
            </a:p>
            <a:p>
              <a:r>
                <a:rPr lang="en-US" dirty="0" smtClean="0">
                  <a:latin typeface="Palatino Linotype" pitchFamily="18" charset="0"/>
                </a:rPr>
                <a:t>   GCC), and Southeast Asia at </a:t>
              </a:r>
            </a:p>
            <a:p>
              <a:r>
                <a:rPr lang="en-US" dirty="0" smtClean="0">
                  <a:latin typeface="Palatino Linotype" pitchFamily="18" charset="0"/>
                </a:rPr>
                <a:t>   USD 685  billion</a:t>
              </a:r>
              <a:endParaRPr lang="ko-KR" altLang="en-US" dirty="0">
                <a:solidFill>
                  <a:schemeClr val="bg1"/>
                </a:solidFill>
                <a:latin typeface="Palatino Linotype" pitchFamily="18" charset="0"/>
                <a:cs typeface="Arial" pitchFamily="34" charset="0"/>
              </a:endParaRPr>
            </a:p>
          </p:txBody>
        </p:sp>
        <p:sp>
          <p:nvSpPr>
            <p:cNvPr id="22" name="TextBox 21">
              <a:extLst>
                <a:ext uri="{FF2B5EF4-FFF2-40B4-BE49-F238E27FC236}">
                  <a16:creationId xmlns:a16="http://schemas.microsoft.com/office/drawing/2014/main" xmlns="" id="{0460D8E3-846F-4D51-8EA6-9D8BC841A832}"/>
                </a:ext>
              </a:extLst>
            </p:cNvPr>
            <p:cNvSpPr txBox="1"/>
            <p:nvPr/>
          </p:nvSpPr>
          <p:spPr>
            <a:xfrm>
              <a:off x="2693067" y="1951514"/>
              <a:ext cx="2382988" cy="830997"/>
            </a:xfrm>
            <a:prstGeom prst="rect">
              <a:avLst/>
            </a:prstGeom>
            <a:noFill/>
          </p:spPr>
          <p:txBody>
            <a:bodyPr wrap="square" rtlCol="0">
              <a:spAutoFit/>
            </a:bodyPr>
            <a:lstStyle/>
            <a:p>
              <a:r>
                <a:rPr lang="en-US" altLang="ko-KR" sz="2800" b="1" dirty="0" smtClean="0">
                  <a:solidFill>
                    <a:schemeClr val="bg1"/>
                  </a:solidFill>
                  <a:latin typeface="Palatino Linotype" pitchFamily="18" charset="0"/>
                  <a:cs typeface="Arial" pitchFamily="34" charset="0"/>
                </a:rPr>
                <a:t>Here Are the Trends</a:t>
              </a:r>
            </a:p>
            <a:p>
              <a:endParaRPr lang="ko-KR" altLang="en-US" sz="2000" b="1" dirty="0">
                <a:solidFill>
                  <a:schemeClr val="bg1"/>
                </a:solidFill>
                <a:latin typeface="Palatino Linotype" pitchFamily="18" charset="0"/>
                <a:cs typeface="Arial" pitchFamily="34" charset="0"/>
              </a:endParaRPr>
            </a:p>
          </p:txBody>
        </p:sp>
      </p:grpSp>
      <p:sp>
        <p:nvSpPr>
          <p:cNvPr id="30" name="L-Shape 29">
            <a:extLst>
              <a:ext uri="{FF2B5EF4-FFF2-40B4-BE49-F238E27FC236}">
                <a16:creationId xmlns:a16="http://schemas.microsoft.com/office/drawing/2014/main" xmlns="" id="{F6F12C38-2CB4-4543-A9EE-F824F6D7E6D7}"/>
              </a:ext>
            </a:extLst>
          </p:cNvPr>
          <p:cNvSpPr/>
          <p:nvPr/>
        </p:nvSpPr>
        <p:spPr>
          <a:xfrm rot="16200000">
            <a:off x="11130030" y="5801272"/>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1" name="L-Shape 30">
            <a:extLst>
              <a:ext uri="{FF2B5EF4-FFF2-40B4-BE49-F238E27FC236}">
                <a16:creationId xmlns:a16="http://schemas.microsoft.com/office/drawing/2014/main" xmlns="" id="{4D47802D-21D0-4E55-BFB8-945DE79C246E}"/>
              </a:ext>
            </a:extLst>
          </p:cNvPr>
          <p:cNvSpPr/>
          <p:nvPr/>
        </p:nvSpPr>
        <p:spPr>
          <a:xfrm rot="10800000">
            <a:off x="11006537" y="1143173"/>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Tree>
    <p:extLst>
      <p:ext uri="{BB962C8B-B14F-4D97-AF65-F5344CB8AC3E}">
        <p14:creationId xmlns:p14="http://schemas.microsoft.com/office/powerpoint/2010/main" xmlns="" val="16134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 2\Desktop\PPT New Themes\Islamic Finance17.png"/>
          <p:cNvPicPr>
            <a:picLocks noChangeAspect="1" noChangeArrowheads="1"/>
          </p:cNvPicPr>
          <p:nvPr/>
        </p:nvPicPr>
        <p:blipFill>
          <a:blip r:embed="rId2" cstate="print"/>
          <a:srcRect/>
          <a:stretch>
            <a:fillRect/>
          </a:stretch>
        </p:blipFill>
        <p:spPr bwMode="auto">
          <a:xfrm>
            <a:off x="325787" y="1048872"/>
            <a:ext cx="8092071" cy="5809128"/>
          </a:xfrm>
          <a:prstGeom prst="rect">
            <a:avLst/>
          </a:prstGeom>
          <a:noFill/>
        </p:spPr>
      </p:pic>
      <p:sp>
        <p:nvSpPr>
          <p:cNvPr id="3" name="Rectangle 26">
            <a:extLst>
              <a:ext uri="{FF2B5EF4-FFF2-40B4-BE49-F238E27FC236}">
                <a16:creationId xmlns:a16="http://schemas.microsoft.com/office/drawing/2014/main" xmlns="" id="{C5D6C671-2631-4DCC-BDC1-ADCB7946E045}"/>
              </a:ext>
            </a:extLst>
          </p:cNvPr>
          <p:cNvSpPr/>
          <p:nvPr/>
        </p:nvSpPr>
        <p:spPr>
          <a:xfrm>
            <a:off x="8417607" y="0"/>
            <a:ext cx="37743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 name="L-Shape 4">
            <a:extLst>
              <a:ext uri="{FF2B5EF4-FFF2-40B4-BE49-F238E27FC236}">
                <a16:creationId xmlns:a16="http://schemas.microsoft.com/office/drawing/2014/main" xmlns="" id="{4D47802D-21D0-4E55-BFB8-945DE79C246E}"/>
              </a:ext>
            </a:extLst>
          </p:cNvPr>
          <p:cNvSpPr/>
          <p:nvPr/>
        </p:nvSpPr>
        <p:spPr>
          <a:xfrm rot="10800000">
            <a:off x="11217552" y="144367"/>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12" name="Group 17">
            <a:extLst>
              <a:ext uri="{FF2B5EF4-FFF2-40B4-BE49-F238E27FC236}">
                <a16:creationId xmlns:a16="http://schemas.microsoft.com/office/drawing/2014/main" xmlns="" id="{9A19999C-2EA9-4D48-9523-639A6DFACEAC}"/>
              </a:ext>
            </a:extLst>
          </p:cNvPr>
          <p:cNvGrpSpPr/>
          <p:nvPr/>
        </p:nvGrpSpPr>
        <p:grpSpPr>
          <a:xfrm>
            <a:off x="1032942" y="4069707"/>
            <a:ext cx="7243828" cy="1806250"/>
            <a:chOff x="2270248" y="2338271"/>
            <a:chExt cx="3698636" cy="1806250"/>
          </a:xfrm>
        </p:grpSpPr>
        <p:sp>
          <p:nvSpPr>
            <p:cNvPr id="13" name="TextBox 12">
              <a:extLst>
                <a:ext uri="{FF2B5EF4-FFF2-40B4-BE49-F238E27FC236}">
                  <a16:creationId xmlns:a16="http://schemas.microsoft.com/office/drawing/2014/main" xmlns="" id="{0833964F-9C6C-40BA-86D1-711D71DFCF52}"/>
                </a:ext>
              </a:extLst>
            </p:cNvPr>
            <p:cNvSpPr txBox="1"/>
            <p:nvPr/>
          </p:nvSpPr>
          <p:spPr>
            <a:xfrm>
              <a:off x="2285248" y="2759526"/>
              <a:ext cx="3683636" cy="1384995"/>
            </a:xfrm>
            <a:prstGeom prst="rect">
              <a:avLst/>
            </a:prstGeom>
            <a:noFill/>
          </p:spPr>
          <p:txBody>
            <a:bodyPr wrap="square" rtlCol="0">
              <a:spAutoFit/>
            </a:bodyPr>
            <a:lstStyle/>
            <a:p>
              <a:r>
                <a:rPr lang="en-US" sz="2800" dirty="0" smtClean="0">
                  <a:solidFill>
                    <a:srgbClr val="C00000"/>
                  </a:solidFill>
                  <a:latin typeface="Palatino Linotype" pitchFamily="18" charset="0"/>
                </a:rPr>
                <a:t>Corporate Sukuk issuance has also picked up after a cautious halt in the first quarter of 2020 </a:t>
              </a:r>
            </a:p>
          </p:txBody>
        </p:sp>
        <p:sp>
          <p:nvSpPr>
            <p:cNvPr id="14" name="TextBox 13">
              <a:extLst>
                <a:ext uri="{FF2B5EF4-FFF2-40B4-BE49-F238E27FC236}">
                  <a16:creationId xmlns:a16="http://schemas.microsoft.com/office/drawing/2014/main" xmlns="" id="{93B386D4-3B5C-418B-9290-4CC7B4A3F910}"/>
                </a:ext>
              </a:extLst>
            </p:cNvPr>
            <p:cNvSpPr txBox="1"/>
            <p:nvPr/>
          </p:nvSpPr>
          <p:spPr>
            <a:xfrm>
              <a:off x="2270248" y="2338271"/>
              <a:ext cx="3496037" cy="523220"/>
            </a:xfrm>
            <a:prstGeom prst="rect">
              <a:avLst/>
            </a:prstGeom>
            <a:noFill/>
          </p:spPr>
          <p:txBody>
            <a:bodyPr wrap="square" rtlCol="0">
              <a:spAutoFit/>
            </a:bodyPr>
            <a:lstStyle/>
            <a:p>
              <a:r>
                <a:rPr lang="en-US" altLang="ko-KR" sz="2400" b="1" dirty="0" smtClean="0">
                  <a:solidFill>
                    <a:srgbClr val="0070C0"/>
                  </a:solidFill>
                  <a:latin typeface="Palatino Linotype" pitchFamily="18" charset="0"/>
                  <a:cs typeface="Arial" pitchFamily="34" charset="0"/>
                </a:rPr>
                <a:t> </a:t>
              </a:r>
              <a:r>
                <a:rPr lang="en-US" altLang="ko-KR" sz="2800" b="1" dirty="0" smtClean="0">
                  <a:solidFill>
                    <a:srgbClr val="FF0000"/>
                  </a:solidFill>
                  <a:latin typeface="Palatino Linotype" pitchFamily="18" charset="0"/>
                  <a:cs typeface="Arial" pitchFamily="34" charset="0"/>
                </a:rPr>
                <a:t>Sukuk Issuance is Growing</a:t>
              </a:r>
              <a:endParaRPr lang="ko-KR" altLang="en-US" sz="2800" b="1" dirty="0">
                <a:solidFill>
                  <a:srgbClr val="FF0000"/>
                </a:solidFill>
                <a:latin typeface="Palatino Linotype" pitchFamily="18" charset="0"/>
                <a:cs typeface="Arial" pitchFamily="34" charset="0"/>
              </a:endParaRPr>
            </a:p>
          </p:txBody>
        </p:sp>
      </p:grpSp>
      <p:sp>
        <p:nvSpPr>
          <p:cNvPr id="16" name="Oval 21">
            <a:extLst>
              <a:ext uri="{FF2B5EF4-FFF2-40B4-BE49-F238E27FC236}">
                <a16:creationId xmlns:a16="http://schemas.microsoft.com/office/drawing/2014/main" xmlns="" id="{B91BAC1B-F0AB-401D-92A8-D2D540570C7A}"/>
              </a:ext>
            </a:extLst>
          </p:cNvPr>
          <p:cNvSpPr/>
          <p:nvPr/>
        </p:nvSpPr>
        <p:spPr>
          <a:xfrm>
            <a:off x="698640" y="4218508"/>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21" name="Group 27">
            <a:extLst>
              <a:ext uri="{FF2B5EF4-FFF2-40B4-BE49-F238E27FC236}">
                <a16:creationId xmlns:a16="http://schemas.microsoft.com/office/drawing/2014/main" xmlns="" id="{26399FE1-390F-4579-A07A-F04604FCABE6}"/>
              </a:ext>
            </a:extLst>
          </p:cNvPr>
          <p:cNvGrpSpPr/>
          <p:nvPr/>
        </p:nvGrpSpPr>
        <p:grpSpPr>
          <a:xfrm>
            <a:off x="8454683" y="408533"/>
            <a:ext cx="3514757" cy="3266403"/>
            <a:chOff x="2740678" y="456305"/>
            <a:chExt cx="2293014" cy="3266403"/>
          </a:xfrm>
        </p:grpSpPr>
        <p:sp>
          <p:nvSpPr>
            <p:cNvPr id="22" name="TextBox 21">
              <a:extLst>
                <a:ext uri="{FF2B5EF4-FFF2-40B4-BE49-F238E27FC236}">
                  <a16:creationId xmlns:a16="http://schemas.microsoft.com/office/drawing/2014/main" xmlns="" id="{D9AA93B5-5192-4167-8FB4-51971D46558E}"/>
                </a:ext>
              </a:extLst>
            </p:cNvPr>
            <p:cNvSpPr txBox="1"/>
            <p:nvPr/>
          </p:nvSpPr>
          <p:spPr>
            <a:xfrm>
              <a:off x="2740678" y="860386"/>
              <a:ext cx="2293014" cy="2862322"/>
            </a:xfrm>
            <a:prstGeom prst="rect">
              <a:avLst/>
            </a:prstGeom>
            <a:noFill/>
          </p:spPr>
          <p:txBody>
            <a:bodyPr wrap="square" rtlCol="0">
              <a:spAutoFit/>
            </a:bodyPr>
            <a:lstStyle/>
            <a:p>
              <a:pPr algn="just"/>
              <a:r>
                <a:rPr lang="en-US" dirty="0" smtClean="0">
                  <a:latin typeface="Palatino Linotype" pitchFamily="18" charset="0"/>
                </a:rPr>
                <a:t> Assets at 51 billion U.S. dollars with a total of 336 </a:t>
              </a:r>
              <a:r>
                <a:rPr lang="en-US" b="1" dirty="0" smtClean="0">
                  <a:latin typeface="Palatino Linotype" pitchFamily="18" charset="0"/>
                </a:rPr>
                <a:t>Takaful</a:t>
              </a:r>
              <a:r>
                <a:rPr lang="en-US" dirty="0" smtClean="0">
                  <a:latin typeface="Palatino Linotype" pitchFamily="18" charset="0"/>
                </a:rPr>
                <a:t> operators worldwide in 2019, Takaful isn’t doing fine as expected</a:t>
              </a:r>
              <a:endParaRPr lang="en-US" dirty="0" smtClean="0"/>
            </a:p>
            <a:p>
              <a:pPr algn="just"/>
              <a:r>
                <a:rPr lang="en-US" dirty="0" smtClean="0">
                  <a:latin typeface="Palatino Linotype" pitchFamily="18" charset="0"/>
                </a:rPr>
                <a:t>However, looking forward, the </a:t>
              </a:r>
              <a:r>
                <a:rPr lang="en-US" b="1" dirty="0" smtClean="0">
                  <a:latin typeface="Palatino Linotype" pitchFamily="18" charset="0"/>
                </a:rPr>
                <a:t>global Takaful</a:t>
              </a:r>
              <a:r>
                <a:rPr lang="en-US" dirty="0" smtClean="0">
                  <a:latin typeface="Palatino Linotype" pitchFamily="18" charset="0"/>
                </a:rPr>
                <a:t> market is expected to grow at around 11% during the forecast period (2021-2026)</a:t>
              </a:r>
              <a:endParaRPr lang="ko-KR" altLang="en-US" dirty="0">
                <a:latin typeface="Palatino Linotype" pitchFamily="18" charset="0"/>
                <a:cs typeface="Arial" pitchFamily="34" charset="0"/>
              </a:endParaRPr>
            </a:p>
          </p:txBody>
        </p:sp>
        <p:sp>
          <p:nvSpPr>
            <p:cNvPr id="23" name="TextBox 22">
              <a:extLst>
                <a:ext uri="{FF2B5EF4-FFF2-40B4-BE49-F238E27FC236}">
                  <a16:creationId xmlns:a16="http://schemas.microsoft.com/office/drawing/2014/main" xmlns="" id="{1CB1C04F-C005-457C-9949-72F783B153F5}"/>
                </a:ext>
              </a:extLst>
            </p:cNvPr>
            <p:cNvSpPr txBox="1"/>
            <p:nvPr/>
          </p:nvSpPr>
          <p:spPr>
            <a:xfrm>
              <a:off x="2933411" y="456305"/>
              <a:ext cx="2037452" cy="369332"/>
            </a:xfrm>
            <a:prstGeom prst="rect">
              <a:avLst/>
            </a:prstGeom>
            <a:noFill/>
          </p:spPr>
          <p:txBody>
            <a:bodyPr wrap="square" rtlCol="0">
              <a:spAutoFit/>
            </a:bodyPr>
            <a:lstStyle/>
            <a:p>
              <a:r>
                <a:rPr lang="en-US" altLang="ko-KR" b="1" dirty="0" smtClean="0">
                  <a:solidFill>
                    <a:srgbClr val="FFFF00"/>
                  </a:solidFill>
                  <a:latin typeface="Palatino Linotype" pitchFamily="18" charset="0"/>
                  <a:cs typeface="Arial" pitchFamily="34" charset="0"/>
                </a:rPr>
                <a:t>Takaful Is Not Doing Well</a:t>
              </a:r>
              <a:endParaRPr lang="ko-KR" altLang="en-US" sz="2000" b="1" dirty="0">
                <a:solidFill>
                  <a:srgbClr val="FFFF00"/>
                </a:solidFill>
                <a:latin typeface="Palatino Linotype" pitchFamily="18" charset="0"/>
                <a:cs typeface="Arial" pitchFamily="34" charset="0"/>
              </a:endParaRPr>
            </a:p>
          </p:txBody>
        </p:sp>
      </p:grpSp>
      <p:grpSp>
        <p:nvGrpSpPr>
          <p:cNvPr id="24" name="Group 30">
            <a:extLst>
              <a:ext uri="{FF2B5EF4-FFF2-40B4-BE49-F238E27FC236}">
                <a16:creationId xmlns:a16="http://schemas.microsoft.com/office/drawing/2014/main" xmlns="" id="{CBEC1A5A-426B-4D6D-9D0E-4F69CB5AB236}"/>
              </a:ext>
            </a:extLst>
          </p:cNvPr>
          <p:cNvGrpSpPr/>
          <p:nvPr/>
        </p:nvGrpSpPr>
        <p:grpSpPr>
          <a:xfrm>
            <a:off x="8471553" y="3616438"/>
            <a:ext cx="3720445" cy="3241562"/>
            <a:chOff x="2740506" y="1567652"/>
            <a:chExt cx="2335548" cy="3241562"/>
          </a:xfrm>
        </p:grpSpPr>
        <p:sp>
          <p:nvSpPr>
            <p:cNvPr id="25" name="TextBox 24">
              <a:extLst>
                <a:ext uri="{FF2B5EF4-FFF2-40B4-BE49-F238E27FC236}">
                  <a16:creationId xmlns:a16="http://schemas.microsoft.com/office/drawing/2014/main" xmlns="" id="{24692EC3-F7F7-4EE6-B68F-DCED4E849AFB}"/>
                </a:ext>
              </a:extLst>
            </p:cNvPr>
            <p:cNvSpPr txBox="1"/>
            <p:nvPr/>
          </p:nvSpPr>
          <p:spPr>
            <a:xfrm>
              <a:off x="2740506" y="1946892"/>
              <a:ext cx="2335548" cy="2862322"/>
            </a:xfrm>
            <a:prstGeom prst="rect">
              <a:avLst/>
            </a:prstGeom>
            <a:noFill/>
          </p:spPr>
          <p:txBody>
            <a:bodyPr wrap="square" rtlCol="0">
              <a:spAutoFit/>
            </a:bodyPr>
            <a:lstStyle/>
            <a:p>
              <a:r>
                <a:rPr lang="en-US" dirty="0" smtClean="0">
                  <a:latin typeface="Palatino Linotype" pitchFamily="18" charset="0"/>
                </a:rPr>
                <a:t>The Islamic finance industry has made great strides over the last 40 years. Currently valued at USD1.357 trillion</a:t>
              </a:r>
            </a:p>
            <a:p>
              <a:endParaRPr lang="en-US" altLang="ko-KR" dirty="0" smtClean="0">
                <a:solidFill>
                  <a:schemeClr val="bg1"/>
                </a:solidFill>
                <a:latin typeface="Palatino Linotype" pitchFamily="18" charset="0"/>
                <a:cs typeface="Arial" pitchFamily="34" charset="0"/>
              </a:endParaRPr>
            </a:p>
            <a:p>
              <a:r>
                <a:rPr lang="en-US" dirty="0" smtClean="0">
                  <a:latin typeface="Palatino Linotype" pitchFamily="18" charset="0"/>
                </a:rPr>
                <a:t>Many critics have argued that Islamic microfinance has yet to demonstrate it can provide financial services that meet the needs of the poor on a large scale</a:t>
              </a:r>
              <a:endParaRPr lang="ko-KR" altLang="en-US" dirty="0">
                <a:solidFill>
                  <a:schemeClr val="bg1"/>
                </a:solidFill>
                <a:latin typeface="Palatino Linotype" pitchFamily="18" charset="0"/>
                <a:cs typeface="Arial" pitchFamily="34" charset="0"/>
              </a:endParaRPr>
            </a:p>
          </p:txBody>
        </p:sp>
        <p:sp>
          <p:nvSpPr>
            <p:cNvPr id="26" name="TextBox 25">
              <a:extLst>
                <a:ext uri="{FF2B5EF4-FFF2-40B4-BE49-F238E27FC236}">
                  <a16:creationId xmlns:a16="http://schemas.microsoft.com/office/drawing/2014/main" xmlns="" id="{B1A79E33-7E72-4FD7-B73C-EBE59D6B8A83}"/>
                </a:ext>
              </a:extLst>
            </p:cNvPr>
            <p:cNvSpPr txBox="1"/>
            <p:nvPr/>
          </p:nvSpPr>
          <p:spPr>
            <a:xfrm>
              <a:off x="2918533" y="1567652"/>
              <a:ext cx="2016224" cy="400110"/>
            </a:xfrm>
            <a:prstGeom prst="rect">
              <a:avLst/>
            </a:prstGeom>
            <a:noFill/>
          </p:spPr>
          <p:txBody>
            <a:bodyPr wrap="square" rtlCol="0">
              <a:spAutoFit/>
            </a:bodyPr>
            <a:lstStyle/>
            <a:p>
              <a:r>
                <a:rPr lang="en-US" altLang="ko-KR" sz="2000" b="1" dirty="0" smtClean="0">
                  <a:solidFill>
                    <a:srgbClr val="FFFF00"/>
                  </a:solidFill>
                  <a:latin typeface="Palatino Linotype" pitchFamily="18" charset="0"/>
                  <a:cs typeface="Arial" pitchFamily="34" charset="0"/>
                </a:rPr>
                <a:t>Islamic Microfinance?</a:t>
              </a:r>
              <a:endParaRPr lang="ko-KR" altLang="en-US" sz="2000" b="1" dirty="0">
                <a:solidFill>
                  <a:srgbClr val="FFFF00"/>
                </a:solidFill>
                <a:latin typeface="Palatino Linotype" pitchFamily="18" charset="0"/>
                <a:cs typeface="Arial" pitchFamily="34" charset="0"/>
              </a:endParaRPr>
            </a:p>
          </p:txBody>
        </p:sp>
      </p:grpSp>
      <p:grpSp>
        <p:nvGrpSpPr>
          <p:cNvPr id="31" name="Group 9">
            <a:extLst>
              <a:ext uri="{FF2B5EF4-FFF2-40B4-BE49-F238E27FC236}">
                <a16:creationId xmlns:a16="http://schemas.microsoft.com/office/drawing/2014/main" xmlns="" id="{346008A7-710C-477A-88A4-632FAF36D42E}"/>
              </a:ext>
            </a:extLst>
          </p:cNvPr>
          <p:cNvGrpSpPr/>
          <p:nvPr/>
        </p:nvGrpSpPr>
        <p:grpSpPr>
          <a:xfrm>
            <a:off x="1035423" y="656933"/>
            <a:ext cx="6710083" cy="2819666"/>
            <a:chOff x="3052558" y="2116291"/>
            <a:chExt cx="2887594" cy="2819666"/>
          </a:xfrm>
        </p:grpSpPr>
        <p:sp>
          <p:nvSpPr>
            <p:cNvPr id="32" name="TextBox 31">
              <a:extLst>
                <a:ext uri="{FF2B5EF4-FFF2-40B4-BE49-F238E27FC236}">
                  <a16:creationId xmlns:a16="http://schemas.microsoft.com/office/drawing/2014/main" xmlns="" id="{04AC0423-F54B-4041-A4A1-04905766E720}"/>
                </a:ext>
              </a:extLst>
            </p:cNvPr>
            <p:cNvSpPr txBox="1"/>
            <p:nvPr/>
          </p:nvSpPr>
          <p:spPr>
            <a:xfrm>
              <a:off x="3052558" y="2689188"/>
              <a:ext cx="2880320" cy="2246769"/>
            </a:xfrm>
            <a:prstGeom prst="rect">
              <a:avLst/>
            </a:prstGeom>
            <a:noFill/>
          </p:spPr>
          <p:txBody>
            <a:bodyPr wrap="square" rtlCol="0">
              <a:spAutoFit/>
            </a:bodyPr>
            <a:lstStyle/>
            <a:p>
              <a:pPr algn="just"/>
              <a:r>
                <a:rPr lang="en-US" sz="2800" b="1" dirty="0" smtClean="0">
                  <a:solidFill>
                    <a:srgbClr val="C00000"/>
                  </a:solidFill>
                  <a:latin typeface="Palatino Linotype" pitchFamily="18" charset="0"/>
                </a:rPr>
                <a:t>The Islamic banking sector contributes the bulk of the global Islamic Finance assets (71%). The sector grew 14 percent in 2019, equating to USD 1.99  trillion in global assets</a:t>
              </a:r>
              <a:endParaRPr lang="ko-KR" altLang="en-US" sz="2800" b="1" dirty="0">
                <a:solidFill>
                  <a:srgbClr val="C00000"/>
                </a:solidFill>
                <a:latin typeface="Palatino Linotype" pitchFamily="18" charset="0"/>
                <a:cs typeface="Arial" pitchFamily="34" charset="0"/>
              </a:endParaRPr>
            </a:p>
          </p:txBody>
        </p:sp>
        <p:sp>
          <p:nvSpPr>
            <p:cNvPr id="33" name="TextBox 32">
              <a:extLst>
                <a:ext uri="{FF2B5EF4-FFF2-40B4-BE49-F238E27FC236}">
                  <a16:creationId xmlns:a16="http://schemas.microsoft.com/office/drawing/2014/main" xmlns="" id="{6C339451-6BBA-4D9A-8297-10219132E6FC}"/>
                </a:ext>
              </a:extLst>
            </p:cNvPr>
            <p:cNvSpPr txBox="1"/>
            <p:nvPr/>
          </p:nvSpPr>
          <p:spPr>
            <a:xfrm>
              <a:off x="3059832" y="2116291"/>
              <a:ext cx="2880320" cy="461665"/>
            </a:xfrm>
            <a:prstGeom prst="rect">
              <a:avLst/>
            </a:prstGeom>
            <a:noFill/>
          </p:spPr>
          <p:txBody>
            <a:bodyPr wrap="square" rtlCol="0">
              <a:spAutoFit/>
            </a:bodyPr>
            <a:lstStyle/>
            <a:p>
              <a:endParaRPr lang="ko-KR" altLang="en-US" sz="2400" b="1" dirty="0">
                <a:solidFill>
                  <a:srgbClr val="0070C0"/>
                </a:solidFill>
                <a:latin typeface="Palatino Linotype" pitchFamily="18" charset="0"/>
                <a:cs typeface="Arial" pitchFamily="34" charset="0"/>
              </a:endParaRPr>
            </a:p>
          </p:txBody>
        </p:sp>
      </p:grpSp>
      <p:grpSp>
        <p:nvGrpSpPr>
          <p:cNvPr id="35" name="Group 27">
            <a:extLst>
              <a:ext uri="{FF2B5EF4-FFF2-40B4-BE49-F238E27FC236}">
                <a16:creationId xmlns:a16="http://schemas.microsoft.com/office/drawing/2014/main" xmlns="" id="{60C0DCB1-2174-4DDF-8248-A3C2E115A153}"/>
              </a:ext>
            </a:extLst>
          </p:cNvPr>
          <p:cNvGrpSpPr/>
          <p:nvPr/>
        </p:nvGrpSpPr>
        <p:grpSpPr>
          <a:xfrm>
            <a:off x="8426547" y="0"/>
            <a:ext cx="3362179" cy="906166"/>
            <a:chOff x="2676868" y="1792734"/>
            <a:chExt cx="2531284" cy="906166"/>
          </a:xfrm>
        </p:grpSpPr>
        <p:sp>
          <p:nvSpPr>
            <p:cNvPr id="36" name="TextBox 35">
              <a:extLst>
                <a:ext uri="{FF2B5EF4-FFF2-40B4-BE49-F238E27FC236}">
                  <a16:creationId xmlns:a16="http://schemas.microsoft.com/office/drawing/2014/main" xmlns="" id="{CEBAF706-31D5-43F0-AC3B-C557C4B13494}"/>
                </a:ext>
              </a:extLst>
            </p:cNvPr>
            <p:cNvSpPr txBox="1"/>
            <p:nvPr/>
          </p:nvSpPr>
          <p:spPr>
            <a:xfrm>
              <a:off x="3059832" y="2421901"/>
              <a:ext cx="2016224"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37" name="TextBox 36">
              <a:extLst>
                <a:ext uri="{FF2B5EF4-FFF2-40B4-BE49-F238E27FC236}">
                  <a16:creationId xmlns:a16="http://schemas.microsoft.com/office/drawing/2014/main" xmlns="" id="{969ED1B8-44AB-4C32-BF04-EDACA2774485}"/>
                </a:ext>
              </a:extLst>
            </p:cNvPr>
            <p:cNvSpPr txBox="1"/>
            <p:nvPr/>
          </p:nvSpPr>
          <p:spPr>
            <a:xfrm>
              <a:off x="2676868" y="1792734"/>
              <a:ext cx="2531284" cy="461665"/>
            </a:xfrm>
            <a:prstGeom prst="rect">
              <a:avLst/>
            </a:prstGeom>
            <a:noFill/>
          </p:spPr>
          <p:txBody>
            <a:bodyPr wrap="square" rtlCol="0">
              <a:spAutoFit/>
            </a:bodyPr>
            <a:lstStyle/>
            <a:p>
              <a:pPr algn="ctr"/>
              <a:r>
                <a:rPr lang="en-US" altLang="ko-KR" sz="2400" b="1" dirty="0" smtClean="0">
                  <a:solidFill>
                    <a:srgbClr val="FFFF00"/>
                  </a:solidFill>
                  <a:latin typeface="Palatino Linotype" pitchFamily="18" charset="0"/>
                  <a:cs typeface="Arial" pitchFamily="34" charset="0"/>
                </a:rPr>
                <a:t>There are Sad Stories</a:t>
              </a:r>
              <a:endParaRPr lang="ko-KR" altLang="en-US" sz="2400" b="1" dirty="0">
                <a:solidFill>
                  <a:srgbClr val="FFFF00"/>
                </a:solidFill>
                <a:latin typeface="Palatino Linotype" pitchFamily="18" charset="0"/>
                <a:cs typeface="Arial" pitchFamily="34" charset="0"/>
              </a:endParaRPr>
            </a:p>
          </p:txBody>
        </p:sp>
      </p:grpSp>
      <p:sp>
        <p:nvSpPr>
          <p:cNvPr id="38" name="Oval 21">
            <a:extLst>
              <a:ext uri="{FF2B5EF4-FFF2-40B4-BE49-F238E27FC236}">
                <a16:creationId xmlns:a16="http://schemas.microsoft.com/office/drawing/2014/main" xmlns="" id="{B91BAC1B-F0AB-401D-92A8-D2D540570C7A}"/>
              </a:ext>
            </a:extLst>
          </p:cNvPr>
          <p:cNvSpPr/>
          <p:nvPr/>
        </p:nvSpPr>
        <p:spPr>
          <a:xfrm>
            <a:off x="643127" y="1304357"/>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41" name="Text Placeholder 1"/>
          <p:cNvSpPr>
            <a:spLocks noGrp="1"/>
          </p:cNvSpPr>
          <p:nvPr>
            <p:ph type="body" sz="quarter" idx="10"/>
          </p:nvPr>
        </p:nvSpPr>
        <p:spPr>
          <a:xfrm>
            <a:off x="323529" y="287255"/>
            <a:ext cx="7821665" cy="724247"/>
          </a:xfrm>
        </p:spPr>
        <p:txBody>
          <a:bodyPr>
            <a:normAutofit/>
          </a:bodyPr>
          <a:lstStyle/>
          <a:p>
            <a:r>
              <a:rPr lang="en-US" altLang="ko-KR" sz="3200" b="1" dirty="0" smtClean="0">
                <a:solidFill>
                  <a:srgbClr val="002060"/>
                </a:solidFill>
                <a:latin typeface="Palatino Linotype" pitchFamily="18" charset="0"/>
              </a:rPr>
              <a:t>IB &amp; F Global Trends (Contd...)</a:t>
            </a:r>
            <a:endParaRPr lang="ko-KR" altLang="en-US" sz="3200" b="1" dirty="0">
              <a:solidFill>
                <a:srgbClr val="002060"/>
              </a:solidFill>
              <a:latin typeface="Palatino Linotype" pitchFamily="18" charset="0"/>
            </a:endParaRPr>
          </a:p>
        </p:txBody>
      </p:sp>
    </p:spTree>
    <p:extLst>
      <p:ext uri="{BB962C8B-B14F-4D97-AF65-F5344CB8AC3E}">
        <p14:creationId xmlns:p14="http://schemas.microsoft.com/office/powerpoint/2010/main" xmlns="" val="18367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Hp 2\Desktop\PPT New Themes\Islamic Finance4.jpg"/>
          <p:cNvPicPr>
            <a:picLocks noChangeAspect="1" noChangeArrowheads="1"/>
          </p:cNvPicPr>
          <p:nvPr/>
        </p:nvPicPr>
        <p:blipFill>
          <a:blip r:embed="rId2" cstate="print"/>
          <a:srcRect/>
          <a:stretch>
            <a:fillRect/>
          </a:stretch>
        </p:blipFill>
        <p:spPr bwMode="auto">
          <a:xfrm>
            <a:off x="386662" y="759656"/>
            <a:ext cx="7997683" cy="6098344"/>
          </a:xfrm>
          <a:prstGeom prst="rect">
            <a:avLst/>
          </a:prstGeom>
          <a:noFill/>
        </p:spPr>
      </p:pic>
      <p:sp>
        <p:nvSpPr>
          <p:cNvPr id="3" name="Rectangle 26">
            <a:extLst>
              <a:ext uri="{FF2B5EF4-FFF2-40B4-BE49-F238E27FC236}">
                <a16:creationId xmlns:a16="http://schemas.microsoft.com/office/drawing/2014/main" xmlns="" id="{C5D6C671-2631-4DCC-BDC1-ADCB7946E045}"/>
              </a:ext>
            </a:extLst>
          </p:cNvPr>
          <p:cNvSpPr/>
          <p:nvPr/>
        </p:nvSpPr>
        <p:spPr>
          <a:xfrm>
            <a:off x="8417607" y="0"/>
            <a:ext cx="37743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 name="L-Shape 4">
            <a:extLst>
              <a:ext uri="{FF2B5EF4-FFF2-40B4-BE49-F238E27FC236}">
                <a16:creationId xmlns:a16="http://schemas.microsoft.com/office/drawing/2014/main" xmlns="" id="{4D47802D-21D0-4E55-BFB8-945DE79C246E}"/>
              </a:ext>
            </a:extLst>
          </p:cNvPr>
          <p:cNvSpPr/>
          <p:nvPr/>
        </p:nvSpPr>
        <p:spPr>
          <a:xfrm rot="10800000">
            <a:off x="11217552" y="144367"/>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9" name="Group 9">
            <a:extLst>
              <a:ext uri="{FF2B5EF4-FFF2-40B4-BE49-F238E27FC236}">
                <a16:creationId xmlns:a16="http://schemas.microsoft.com/office/drawing/2014/main" xmlns="" id="{346008A7-710C-477A-88A4-632FAF36D42E}"/>
              </a:ext>
            </a:extLst>
          </p:cNvPr>
          <p:cNvGrpSpPr/>
          <p:nvPr/>
        </p:nvGrpSpPr>
        <p:grpSpPr>
          <a:xfrm>
            <a:off x="309282" y="236351"/>
            <a:ext cx="8047548" cy="2612399"/>
            <a:chOff x="1786856" y="1874244"/>
            <a:chExt cx="4160890" cy="2612399"/>
          </a:xfrm>
        </p:grpSpPr>
        <p:sp>
          <p:nvSpPr>
            <p:cNvPr id="32" name="TextBox 31">
              <a:extLst>
                <a:ext uri="{FF2B5EF4-FFF2-40B4-BE49-F238E27FC236}">
                  <a16:creationId xmlns:a16="http://schemas.microsoft.com/office/drawing/2014/main" xmlns="" id="{04AC0423-F54B-4041-A4A1-04905766E720}"/>
                </a:ext>
              </a:extLst>
            </p:cNvPr>
            <p:cNvSpPr txBox="1"/>
            <p:nvPr/>
          </p:nvSpPr>
          <p:spPr>
            <a:xfrm>
              <a:off x="1786856" y="3470980"/>
              <a:ext cx="4160890" cy="1015663"/>
            </a:xfrm>
            <a:prstGeom prst="rect">
              <a:avLst/>
            </a:prstGeom>
            <a:noFill/>
          </p:spPr>
          <p:txBody>
            <a:bodyPr wrap="square" rtlCol="0">
              <a:spAutoFit/>
            </a:bodyPr>
            <a:lstStyle/>
            <a:p>
              <a:pPr>
                <a:buFont typeface="Wingdings" pitchFamily="2" charset="2"/>
                <a:buChar char="q"/>
              </a:pPr>
              <a:r>
                <a:rPr lang="en-US" sz="2000" dirty="0" smtClean="0">
                  <a:latin typeface="Palatino Linotype" pitchFamily="18" charset="0"/>
                </a:rPr>
                <a:t>Working groups established by UK, US and EU for each of the five </a:t>
              </a:r>
            </a:p>
            <a:p>
              <a:r>
                <a:rPr lang="en-US" sz="2000" dirty="0" smtClean="0">
                  <a:latin typeface="Palatino Linotype" pitchFamily="18" charset="0"/>
                </a:rPr>
                <a:t>    LIBOR currencies (USD, Pound Sterling, Japanese Yen, Swiss frank)</a:t>
              </a:r>
            </a:p>
            <a:p>
              <a:r>
                <a:rPr lang="en-US" sz="2000" dirty="0" smtClean="0">
                  <a:latin typeface="Palatino Linotype" pitchFamily="18" charset="0"/>
                </a:rPr>
                <a:t>    have since chosen replacement overnight </a:t>
              </a:r>
              <a:r>
                <a:rPr lang="en-US" sz="2000" b="1" dirty="0" smtClean="0">
                  <a:latin typeface="Palatino Linotype" pitchFamily="18" charset="0"/>
                </a:rPr>
                <a:t>Risk-Free Rates </a:t>
              </a:r>
              <a:r>
                <a:rPr lang="en-US" sz="2000" dirty="0" smtClean="0">
                  <a:latin typeface="Palatino Linotype" pitchFamily="18" charset="0"/>
                </a:rPr>
                <a:t>“</a:t>
              </a:r>
              <a:r>
                <a:rPr lang="en-US" sz="2000" b="1" dirty="0" smtClean="0">
                  <a:latin typeface="Palatino Linotype" pitchFamily="18" charset="0"/>
                </a:rPr>
                <a:t>RFRs”).</a:t>
              </a:r>
              <a:endParaRPr lang="ko-KR" altLang="en-US" sz="2000" dirty="0">
                <a:latin typeface="Palatino Linotype" pitchFamily="18" charset="0"/>
                <a:cs typeface="Arial" pitchFamily="34" charset="0"/>
              </a:endParaRPr>
            </a:p>
          </p:txBody>
        </p:sp>
        <p:sp>
          <p:nvSpPr>
            <p:cNvPr id="33" name="TextBox 32">
              <a:extLst>
                <a:ext uri="{FF2B5EF4-FFF2-40B4-BE49-F238E27FC236}">
                  <a16:creationId xmlns:a16="http://schemas.microsoft.com/office/drawing/2014/main" xmlns="" id="{6C339451-6BBA-4D9A-8297-10219132E6FC}"/>
                </a:ext>
              </a:extLst>
            </p:cNvPr>
            <p:cNvSpPr txBox="1"/>
            <p:nvPr/>
          </p:nvSpPr>
          <p:spPr>
            <a:xfrm>
              <a:off x="1974577" y="1874244"/>
              <a:ext cx="3944717" cy="892552"/>
            </a:xfrm>
            <a:prstGeom prst="rect">
              <a:avLst/>
            </a:prstGeom>
            <a:noFill/>
          </p:spPr>
          <p:txBody>
            <a:bodyPr wrap="square" rtlCol="0">
              <a:spAutoFit/>
            </a:bodyPr>
            <a:lstStyle/>
            <a:p>
              <a:r>
                <a:rPr lang="en-US" sz="2800" b="1" dirty="0" smtClean="0">
                  <a:solidFill>
                    <a:srgbClr val="002060"/>
                  </a:solidFill>
                  <a:latin typeface="Palatino Linotype" pitchFamily="18" charset="0"/>
                </a:rPr>
                <a:t>2.0 Transitioning </a:t>
              </a:r>
              <a:r>
                <a:rPr lang="en-US" sz="2800" b="1" dirty="0" smtClean="0">
                  <a:solidFill>
                    <a:srgbClr val="002060"/>
                  </a:solidFill>
                  <a:latin typeface="Palatino Linotype" pitchFamily="18" charset="0"/>
                </a:rPr>
                <a:t>From Libor</a:t>
              </a:r>
              <a:r>
                <a:rPr lang="en-US" sz="2400" b="1" dirty="0" smtClean="0">
                  <a:solidFill>
                    <a:srgbClr val="002060"/>
                  </a:solidFill>
                  <a:latin typeface="Palatino Linotype" pitchFamily="18" charset="0"/>
                </a:rPr>
                <a:t>: Implications For IB&amp;F</a:t>
              </a:r>
            </a:p>
          </p:txBody>
        </p:sp>
      </p:grpSp>
      <p:sp>
        <p:nvSpPr>
          <p:cNvPr id="27" name="TextBox 26">
            <a:extLst>
              <a:ext uri="{FF2B5EF4-FFF2-40B4-BE49-F238E27FC236}">
                <a16:creationId xmlns:a16="http://schemas.microsoft.com/office/drawing/2014/main" xmlns="" id="{04AC0423-F54B-4041-A4A1-04905766E720}"/>
              </a:ext>
            </a:extLst>
          </p:cNvPr>
          <p:cNvSpPr txBox="1"/>
          <p:nvPr/>
        </p:nvSpPr>
        <p:spPr>
          <a:xfrm>
            <a:off x="406101" y="3101593"/>
            <a:ext cx="7895216" cy="1015663"/>
          </a:xfrm>
          <a:prstGeom prst="rect">
            <a:avLst/>
          </a:prstGeom>
          <a:noFill/>
        </p:spPr>
        <p:txBody>
          <a:bodyPr wrap="square" rtlCol="0">
            <a:spAutoFit/>
          </a:bodyPr>
          <a:lstStyle/>
          <a:p>
            <a:pPr>
              <a:buFont typeface="Wingdings" pitchFamily="2" charset="2"/>
              <a:buChar char="q"/>
            </a:pPr>
            <a:r>
              <a:rPr lang="en-US" sz="2000" b="1" dirty="0" smtClean="0">
                <a:latin typeface="Palatino Linotype" pitchFamily="18" charset="0"/>
              </a:rPr>
              <a:t>SONIA</a:t>
            </a:r>
            <a:r>
              <a:rPr lang="en-US" sz="2000" dirty="0" smtClean="0">
                <a:latin typeface="Palatino Linotype" pitchFamily="18" charset="0"/>
              </a:rPr>
              <a:t> (the replacement rate for </a:t>
            </a:r>
            <a:r>
              <a:rPr lang="en-US" sz="2000" b="1" dirty="0" smtClean="0">
                <a:latin typeface="Palatino Linotype" pitchFamily="18" charset="0"/>
              </a:rPr>
              <a:t>Sterling LIBOR</a:t>
            </a:r>
            <a:r>
              <a:rPr lang="en-US" sz="2000" dirty="0" smtClean="0">
                <a:latin typeface="Palatino Linotype" pitchFamily="18" charset="0"/>
              </a:rPr>
              <a:t>) and </a:t>
            </a:r>
            <a:r>
              <a:rPr lang="en-US" sz="2000" b="1" dirty="0" smtClean="0">
                <a:latin typeface="Palatino Linotype" pitchFamily="18" charset="0"/>
              </a:rPr>
              <a:t>SOFR</a:t>
            </a:r>
            <a:r>
              <a:rPr lang="en-US" sz="2000" dirty="0" smtClean="0">
                <a:latin typeface="Palatino Linotype" pitchFamily="18" charset="0"/>
              </a:rPr>
              <a:t> (a</a:t>
            </a:r>
          </a:p>
          <a:p>
            <a:r>
              <a:rPr lang="en-US" sz="2000" dirty="0" smtClean="0">
                <a:latin typeface="Palatino Linotype" pitchFamily="18" charset="0"/>
              </a:rPr>
              <a:t>    replacement rate for </a:t>
            </a:r>
            <a:r>
              <a:rPr lang="en-US" sz="2000" b="1" dirty="0" smtClean="0">
                <a:latin typeface="Palatino Linotype" pitchFamily="18" charset="0"/>
              </a:rPr>
              <a:t>USD LIBOR</a:t>
            </a:r>
            <a:r>
              <a:rPr lang="en-US" sz="2000" dirty="0" smtClean="0">
                <a:latin typeface="Palatino Linotype" pitchFamily="18" charset="0"/>
              </a:rPr>
              <a:t>) have been published since </a:t>
            </a:r>
          </a:p>
          <a:p>
            <a:r>
              <a:rPr lang="en-US" sz="2000" dirty="0" smtClean="0">
                <a:latin typeface="Palatino Linotype" pitchFamily="18" charset="0"/>
              </a:rPr>
              <a:t>    April 2018</a:t>
            </a:r>
            <a:endParaRPr lang="ko-KR" altLang="en-US" sz="2000" dirty="0">
              <a:latin typeface="Palatino Linotype" pitchFamily="18" charset="0"/>
              <a:cs typeface="Arial" pitchFamily="34" charset="0"/>
            </a:endParaRPr>
          </a:p>
        </p:txBody>
      </p:sp>
      <p:sp>
        <p:nvSpPr>
          <p:cNvPr id="31" name="TextBox 30">
            <a:extLst>
              <a:ext uri="{FF2B5EF4-FFF2-40B4-BE49-F238E27FC236}">
                <a16:creationId xmlns:a16="http://schemas.microsoft.com/office/drawing/2014/main" xmlns="" id="{04AC0423-F54B-4041-A4A1-04905766E720}"/>
              </a:ext>
            </a:extLst>
          </p:cNvPr>
          <p:cNvSpPr txBox="1"/>
          <p:nvPr/>
        </p:nvSpPr>
        <p:spPr>
          <a:xfrm>
            <a:off x="365139" y="4235629"/>
            <a:ext cx="7900319" cy="1015663"/>
          </a:xfrm>
          <a:prstGeom prst="rect">
            <a:avLst/>
          </a:prstGeom>
          <a:noFill/>
        </p:spPr>
        <p:txBody>
          <a:bodyPr wrap="square" rtlCol="0">
            <a:spAutoFit/>
          </a:bodyPr>
          <a:lstStyle/>
          <a:p>
            <a:pPr>
              <a:buFont typeface="Wingdings" pitchFamily="2" charset="2"/>
              <a:buChar char="q"/>
            </a:pPr>
            <a:r>
              <a:rPr lang="en-US" sz="2000" dirty="0" smtClean="0">
                <a:latin typeface="Palatino Linotype" pitchFamily="18" charset="0"/>
              </a:rPr>
              <a:t>LIBOR is a “forward-looking” rate , the RFRs are overnight rates</a:t>
            </a:r>
          </a:p>
          <a:p>
            <a:r>
              <a:rPr lang="en-US" sz="2000" dirty="0" smtClean="0">
                <a:latin typeface="Palatino Linotype" pitchFamily="18" charset="0"/>
              </a:rPr>
              <a:t>    (“backward looking”). RFR   would be determined on the basis of</a:t>
            </a:r>
          </a:p>
          <a:p>
            <a:r>
              <a:rPr lang="en-US" sz="2000" dirty="0" smtClean="0">
                <a:latin typeface="Palatino Linotype" pitchFamily="18" charset="0"/>
              </a:rPr>
              <a:t>    historical data at the end of each calculation period</a:t>
            </a:r>
            <a:endParaRPr lang="ko-KR" altLang="en-US" sz="2000" dirty="0">
              <a:latin typeface="Palatino Linotype" pitchFamily="18" charset="0"/>
              <a:cs typeface="Arial" pitchFamily="34" charset="0"/>
            </a:endParaRPr>
          </a:p>
        </p:txBody>
      </p:sp>
      <p:sp>
        <p:nvSpPr>
          <p:cNvPr id="35" name="TextBox 34">
            <a:extLst>
              <a:ext uri="{FF2B5EF4-FFF2-40B4-BE49-F238E27FC236}">
                <a16:creationId xmlns:a16="http://schemas.microsoft.com/office/drawing/2014/main" xmlns="" id="{04AC0423-F54B-4041-A4A1-04905766E720}"/>
              </a:ext>
            </a:extLst>
          </p:cNvPr>
          <p:cNvSpPr txBox="1"/>
          <p:nvPr/>
        </p:nvSpPr>
        <p:spPr>
          <a:xfrm>
            <a:off x="309489" y="5311589"/>
            <a:ext cx="7933558" cy="1015663"/>
          </a:xfrm>
          <a:prstGeom prst="rect">
            <a:avLst/>
          </a:prstGeom>
          <a:noFill/>
        </p:spPr>
        <p:txBody>
          <a:bodyPr wrap="square" rtlCol="0">
            <a:spAutoFit/>
          </a:bodyPr>
          <a:lstStyle/>
          <a:p>
            <a:pPr>
              <a:buFont typeface="Wingdings" pitchFamily="2" charset="2"/>
              <a:buChar char="q"/>
            </a:pPr>
            <a:r>
              <a:rPr lang="en-US" sz="2000" dirty="0" smtClean="0">
                <a:latin typeface="Palatino Linotype" pitchFamily="18" charset="0"/>
              </a:rPr>
              <a:t>This lack of visibility/clarity presents an issue in Islamic finance</a:t>
            </a:r>
          </a:p>
          <a:p>
            <a:r>
              <a:rPr lang="en-US" sz="2000" dirty="0" smtClean="0">
                <a:latin typeface="Palatino Linotype" pitchFamily="18" charset="0"/>
              </a:rPr>
              <a:t>    transactions due to Shari’ah principle of </a:t>
            </a:r>
            <a:r>
              <a:rPr lang="en-US" sz="2000" b="1" i="1" dirty="0" smtClean="0">
                <a:latin typeface="Palatino Linotype" pitchFamily="18" charset="0"/>
              </a:rPr>
              <a:t>No</a:t>
            </a:r>
            <a:r>
              <a:rPr lang="en-US" sz="2000" b="1" dirty="0" smtClean="0">
                <a:latin typeface="Palatino Linotype" pitchFamily="18" charset="0"/>
              </a:rPr>
              <a:t> </a:t>
            </a:r>
            <a:r>
              <a:rPr lang="en-US" sz="2000" b="1" i="1" dirty="0" err="1" smtClean="0">
                <a:latin typeface="Palatino Linotype" pitchFamily="18" charset="0"/>
              </a:rPr>
              <a:t>Gharar</a:t>
            </a:r>
            <a:r>
              <a:rPr lang="en-US" sz="2000" b="1" i="1" dirty="0" smtClean="0">
                <a:latin typeface="Palatino Linotype" pitchFamily="18" charset="0"/>
              </a:rPr>
              <a:t> </a:t>
            </a:r>
            <a:r>
              <a:rPr lang="en-US" sz="2000" dirty="0" smtClean="0">
                <a:latin typeface="Palatino Linotype" pitchFamily="18" charset="0"/>
              </a:rPr>
              <a:t>absolute</a:t>
            </a:r>
          </a:p>
          <a:p>
            <a:r>
              <a:rPr lang="en-US" sz="2000" dirty="0" smtClean="0">
                <a:latin typeface="Palatino Linotype" pitchFamily="18" charset="0"/>
              </a:rPr>
              <a:t>    certainty  on all fundamental terms in Islamic financing contracts</a:t>
            </a:r>
            <a:endParaRPr lang="ko-KR" altLang="en-US" sz="2000" dirty="0">
              <a:latin typeface="Palatino Linotype" pitchFamily="18" charset="0"/>
              <a:cs typeface="Arial" pitchFamily="34" charset="0"/>
            </a:endParaRPr>
          </a:p>
        </p:txBody>
      </p:sp>
      <p:sp>
        <p:nvSpPr>
          <p:cNvPr id="15" name="Rectangle 14"/>
          <p:cNvSpPr/>
          <p:nvPr/>
        </p:nvSpPr>
        <p:spPr>
          <a:xfrm>
            <a:off x="510988" y="718159"/>
            <a:ext cx="7175972" cy="1200329"/>
          </a:xfrm>
          <a:prstGeom prst="rect">
            <a:avLst/>
          </a:prstGeom>
        </p:spPr>
        <p:txBody>
          <a:bodyPr wrap="square">
            <a:spAutoFit/>
          </a:bodyPr>
          <a:lstStyle/>
          <a:p>
            <a:r>
              <a:rPr lang="en-US" altLang="ko-KR" sz="2400" b="1" dirty="0" smtClean="0">
                <a:solidFill>
                  <a:srgbClr val="C00000"/>
                </a:solidFill>
                <a:latin typeface="Palatino Linotype" pitchFamily="18" charset="0"/>
              </a:rPr>
              <a:t>LIBOR</a:t>
            </a:r>
            <a:r>
              <a:rPr lang="en-US" altLang="ko-KR" sz="2400" dirty="0" smtClean="0">
                <a:solidFill>
                  <a:srgbClr val="C00000"/>
                </a:solidFill>
                <a:latin typeface="Palatino Linotype" pitchFamily="18" charset="0"/>
              </a:rPr>
              <a:t>: Announcement by Financial Conduct Authority (FCA) that London Interbank Offered Rate (LIBOR) will close by the end of 2021</a:t>
            </a:r>
            <a:endParaRPr lang="ko-KR" altLang="en-US" sz="2400" dirty="0">
              <a:solidFill>
                <a:srgbClr val="C00000"/>
              </a:solidFill>
              <a:latin typeface="Palatino Linotype" pitchFamily="18" charset="0"/>
              <a:cs typeface="Arial" pitchFamily="34" charset="0"/>
            </a:endParaRPr>
          </a:p>
        </p:txBody>
      </p:sp>
      <p:pic>
        <p:nvPicPr>
          <p:cNvPr id="1026" name="Picture 2" descr="C:\Users\Hp 2\Desktop\PPT New Themes\Islamic Finance15.jpg"/>
          <p:cNvPicPr>
            <a:picLocks noChangeAspect="1" noChangeArrowheads="1"/>
          </p:cNvPicPr>
          <p:nvPr/>
        </p:nvPicPr>
        <p:blipFill>
          <a:blip r:embed="rId3" cstate="print"/>
          <a:srcRect/>
          <a:stretch>
            <a:fillRect/>
          </a:stretch>
        </p:blipFill>
        <p:spPr bwMode="auto">
          <a:xfrm>
            <a:off x="8373574" y="0"/>
            <a:ext cx="3818426" cy="3913676"/>
          </a:xfrm>
          <a:prstGeom prst="rect">
            <a:avLst/>
          </a:prstGeom>
          <a:noFill/>
        </p:spPr>
      </p:pic>
      <p:pic>
        <p:nvPicPr>
          <p:cNvPr id="1027" name="Picture 3" descr="C:\Users\Hp 2\Desktop\PPT New Themes\Islamic Finance10.jpg"/>
          <p:cNvPicPr>
            <a:picLocks noChangeAspect="1" noChangeArrowheads="1"/>
          </p:cNvPicPr>
          <p:nvPr/>
        </p:nvPicPr>
        <p:blipFill>
          <a:blip r:embed="rId4" cstate="print"/>
          <a:srcRect/>
          <a:stretch>
            <a:fillRect/>
          </a:stretch>
        </p:blipFill>
        <p:spPr bwMode="auto">
          <a:xfrm>
            <a:off x="8370278" y="3906203"/>
            <a:ext cx="3821722" cy="2983102"/>
          </a:xfrm>
          <a:prstGeom prst="rect">
            <a:avLst/>
          </a:prstGeom>
          <a:noFill/>
        </p:spPr>
      </p:pic>
    </p:spTree>
    <p:extLst>
      <p:ext uri="{BB962C8B-B14F-4D97-AF65-F5344CB8AC3E}">
        <p14:creationId xmlns:p14="http://schemas.microsoft.com/office/powerpoint/2010/main" xmlns="" val="18367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5"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6">
            <a:extLst>
              <a:ext uri="{FF2B5EF4-FFF2-40B4-BE49-F238E27FC236}">
                <a16:creationId xmlns:a16="http://schemas.microsoft.com/office/drawing/2014/main" xmlns="" id="{C5D6C671-2631-4DCC-BDC1-ADCB7946E045}"/>
              </a:ext>
            </a:extLst>
          </p:cNvPr>
          <p:cNvSpPr/>
          <p:nvPr/>
        </p:nvSpPr>
        <p:spPr>
          <a:xfrm>
            <a:off x="8417608" y="0"/>
            <a:ext cx="37743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cxnSp>
        <p:nvCxnSpPr>
          <p:cNvPr id="4" name="Straight Connector 3">
            <a:extLst>
              <a:ext uri="{FF2B5EF4-FFF2-40B4-BE49-F238E27FC236}">
                <a16:creationId xmlns:a16="http://schemas.microsoft.com/office/drawing/2014/main" xmlns="" id="{28A76344-75BD-4612-B113-24C7D742D398}"/>
              </a:ext>
            </a:extLst>
          </p:cNvPr>
          <p:cNvCxnSpPr>
            <a:cxnSpLocks/>
          </p:cNvCxnSpPr>
          <p:nvPr/>
        </p:nvCxnSpPr>
        <p:spPr>
          <a:xfrm>
            <a:off x="836027" y="1069147"/>
            <a:ext cx="0" cy="53331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L-Shape 4">
            <a:extLst>
              <a:ext uri="{FF2B5EF4-FFF2-40B4-BE49-F238E27FC236}">
                <a16:creationId xmlns:a16="http://schemas.microsoft.com/office/drawing/2014/main" xmlns="" id="{4D47802D-21D0-4E55-BFB8-945DE79C246E}"/>
              </a:ext>
            </a:extLst>
          </p:cNvPr>
          <p:cNvSpPr/>
          <p:nvPr/>
        </p:nvSpPr>
        <p:spPr>
          <a:xfrm rot="10800000">
            <a:off x="11217552" y="144367"/>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Oval 6">
            <a:extLst>
              <a:ext uri="{FF2B5EF4-FFF2-40B4-BE49-F238E27FC236}">
                <a16:creationId xmlns:a16="http://schemas.microsoft.com/office/drawing/2014/main" xmlns="" id="{115BCD40-B8EE-4D09-9E46-DBCCDD41FFDB}"/>
              </a:ext>
            </a:extLst>
          </p:cNvPr>
          <p:cNvSpPr/>
          <p:nvPr/>
        </p:nvSpPr>
        <p:spPr>
          <a:xfrm>
            <a:off x="728015" y="3770710"/>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Oval 16">
            <a:extLst>
              <a:ext uri="{FF2B5EF4-FFF2-40B4-BE49-F238E27FC236}">
                <a16:creationId xmlns:a16="http://schemas.microsoft.com/office/drawing/2014/main" xmlns="" id="{BDB10D0B-DB3B-42D9-BD12-ABE6D2DBCABF}"/>
              </a:ext>
            </a:extLst>
          </p:cNvPr>
          <p:cNvSpPr/>
          <p:nvPr/>
        </p:nvSpPr>
        <p:spPr>
          <a:xfrm>
            <a:off x="728015" y="6261162"/>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2" name="Group 17">
            <a:extLst>
              <a:ext uri="{FF2B5EF4-FFF2-40B4-BE49-F238E27FC236}">
                <a16:creationId xmlns:a16="http://schemas.microsoft.com/office/drawing/2014/main" xmlns="" id="{9A19999C-2EA9-4D48-9523-639A6DFACEAC}"/>
              </a:ext>
            </a:extLst>
          </p:cNvPr>
          <p:cNvGrpSpPr/>
          <p:nvPr/>
        </p:nvGrpSpPr>
        <p:grpSpPr>
          <a:xfrm>
            <a:off x="1698265" y="3827452"/>
            <a:ext cx="6830684" cy="2710624"/>
            <a:chOff x="3076391" y="2875945"/>
            <a:chExt cx="2955050" cy="2710624"/>
          </a:xfrm>
        </p:grpSpPr>
        <p:sp>
          <p:nvSpPr>
            <p:cNvPr id="13" name="TextBox 12">
              <a:extLst>
                <a:ext uri="{FF2B5EF4-FFF2-40B4-BE49-F238E27FC236}">
                  <a16:creationId xmlns:a16="http://schemas.microsoft.com/office/drawing/2014/main" xmlns="" id="{0833964F-9C6C-40BA-86D1-711D71DFCF52}"/>
                </a:ext>
              </a:extLst>
            </p:cNvPr>
            <p:cNvSpPr txBox="1"/>
            <p:nvPr/>
          </p:nvSpPr>
          <p:spPr>
            <a:xfrm>
              <a:off x="3076391" y="3462911"/>
              <a:ext cx="2880320" cy="2123658"/>
            </a:xfrm>
            <a:prstGeom prst="rect">
              <a:avLst/>
            </a:prstGeom>
            <a:noFill/>
          </p:spPr>
          <p:txBody>
            <a:bodyPr wrap="square" rtlCol="0">
              <a:spAutoFit/>
            </a:bodyPr>
            <a:lstStyle/>
            <a:p>
              <a:pPr algn="just"/>
              <a:r>
                <a:rPr lang="en-US" sz="2200" dirty="0" smtClean="0">
                  <a:latin typeface="Palatino Linotype" pitchFamily="18" charset="0"/>
                </a:rPr>
                <a:t>Although global Islamic regulatory bodies and standard setters have created principles and detailed technical standards, there is further scope for their implementation by national authorities and IFIs who are often more focused on global conventional banking standards </a:t>
              </a:r>
              <a:endParaRPr lang="ko-KR" altLang="en-US" sz="2200" dirty="0">
                <a:solidFill>
                  <a:schemeClr val="tx1">
                    <a:lumMod val="75000"/>
                    <a:lumOff val="25000"/>
                  </a:schemeClr>
                </a:solidFill>
                <a:latin typeface="Palatino Linotype" pitchFamily="18" charset="0"/>
                <a:cs typeface="Arial" pitchFamily="34" charset="0"/>
              </a:endParaRPr>
            </a:p>
          </p:txBody>
        </p:sp>
        <p:sp>
          <p:nvSpPr>
            <p:cNvPr id="14" name="TextBox 13">
              <a:extLst>
                <a:ext uri="{FF2B5EF4-FFF2-40B4-BE49-F238E27FC236}">
                  <a16:creationId xmlns:a16="http://schemas.microsoft.com/office/drawing/2014/main" xmlns="" id="{93B386D4-3B5C-418B-9290-4CC7B4A3F910}"/>
                </a:ext>
              </a:extLst>
            </p:cNvPr>
            <p:cNvSpPr txBox="1"/>
            <p:nvPr/>
          </p:nvSpPr>
          <p:spPr>
            <a:xfrm>
              <a:off x="3096347" y="2875945"/>
              <a:ext cx="2935094" cy="461665"/>
            </a:xfrm>
            <a:prstGeom prst="rect">
              <a:avLst/>
            </a:prstGeom>
            <a:noFill/>
          </p:spPr>
          <p:txBody>
            <a:bodyPr wrap="square" rtlCol="0">
              <a:spAutoFit/>
            </a:bodyPr>
            <a:lstStyle/>
            <a:p>
              <a:r>
                <a:rPr lang="en-US" altLang="ko-KR" sz="2400" b="1" dirty="0" smtClean="0">
                  <a:solidFill>
                    <a:srgbClr val="0070C0"/>
                  </a:solidFill>
                  <a:latin typeface="Palatino Linotype" pitchFamily="18" charset="0"/>
                  <a:cs typeface="Arial" pitchFamily="34" charset="0"/>
                </a:rPr>
                <a:t>IB &amp; F Standardization</a:t>
              </a:r>
              <a:endParaRPr lang="ko-KR" altLang="en-US" sz="2400" b="1" dirty="0">
                <a:solidFill>
                  <a:srgbClr val="0070C0"/>
                </a:solidFill>
                <a:latin typeface="Palatino Linotype" pitchFamily="18" charset="0"/>
                <a:cs typeface="Arial" pitchFamily="34" charset="0"/>
              </a:endParaRPr>
            </a:p>
          </p:txBody>
        </p:sp>
      </p:grpSp>
      <p:sp>
        <p:nvSpPr>
          <p:cNvPr id="16" name="Oval 21">
            <a:extLst>
              <a:ext uri="{FF2B5EF4-FFF2-40B4-BE49-F238E27FC236}">
                <a16:creationId xmlns:a16="http://schemas.microsoft.com/office/drawing/2014/main" xmlns="" id="{B91BAC1B-F0AB-401D-92A8-D2D540570C7A}"/>
              </a:ext>
            </a:extLst>
          </p:cNvPr>
          <p:cNvSpPr/>
          <p:nvPr/>
        </p:nvSpPr>
        <p:spPr>
          <a:xfrm>
            <a:off x="1417333" y="3940464"/>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7" name="Group 27">
            <a:extLst>
              <a:ext uri="{FF2B5EF4-FFF2-40B4-BE49-F238E27FC236}">
                <a16:creationId xmlns:a16="http://schemas.microsoft.com/office/drawing/2014/main" xmlns="" id="{26399FE1-390F-4579-A07A-F04604FCABE6}"/>
              </a:ext>
            </a:extLst>
          </p:cNvPr>
          <p:cNvGrpSpPr/>
          <p:nvPr/>
        </p:nvGrpSpPr>
        <p:grpSpPr>
          <a:xfrm>
            <a:off x="8454683" y="633617"/>
            <a:ext cx="3514757" cy="2007162"/>
            <a:chOff x="2740678" y="596982"/>
            <a:chExt cx="2293014" cy="2007162"/>
          </a:xfrm>
        </p:grpSpPr>
        <p:sp>
          <p:nvSpPr>
            <p:cNvPr id="22" name="TextBox 21">
              <a:extLst>
                <a:ext uri="{FF2B5EF4-FFF2-40B4-BE49-F238E27FC236}">
                  <a16:creationId xmlns:a16="http://schemas.microsoft.com/office/drawing/2014/main" xmlns="" id="{D9AA93B5-5192-4167-8FB4-51971D46558E}"/>
                </a:ext>
              </a:extLst>
            </p:cNvPr>
            <p:cNvSpPr txBox="1"/>
            <p:nvPr/>
          </p:nvSpPr>
          <p:spPr>
            <a:xfrm>
              <a:off x="2740678" y="972928"/>
              <a:ext cx="2293014" cy="1631216"/>
            </a:xfrm>
            <a:prstGeom prst="rect">
              <a:avLst/>
            </a:prstGeom>
            <a:noFill/>
          </p:spPr>
          <p:txBody>
            <a:bodyPr wrap="square" rtlCol="0">
              <a:spAutoFit/>
            </a:bodyPr>
            <a:lstStyle/>
            <a:p>
              <a:r>
                <a:rPr lang="en-US" sz="2000" dirty="0" smtClean="0">
                  <a:latin typeface="Palatino Linotype" pitchFamily="18" charset="0"/>
                </a:rPr>
                <a:t>Lower economies of scale, and sometimes an uneven playing field between IB &amp; F and  conventional finance, play a role</a:t>
              </a:r>
              <a:endParaRPr lang="ko-KR" altLang="en-US" sz="2000" dirty="0">
                <a:latin typeface="Palatino Linotype" pitchFamily="18" charset="0"/>
                <a:cs typeface="Arial" pitchFamily="34" charset="0"/>
              </a:endParaRPr>
            </a:p>
          </p:txBody>
        </p:sp>
        <p:sp>
          <p:nvSpPr>
            <p:cNvPr id="23" name="TextBox 22">
              <a:extLst>
                <a:ext uri="{FF2B5EF4-FFF2-40B4-BE49-F238E27FC236}">
                  <a16:creationId xmlns:a16="http://schemas.microsoft.com/office/drawing/2014/main" xmlns="" id="{1CB1C04F-C005-457C-9949-72F783B153F5}"/>
                </a:ext>
              </a:extLst>
            </p:cNvPr>
            <p:cNvSpPr txBox="1"/>
            <p:nvPr/>
          </p:nvSpPr>
          <p:spPr>
            <a:xfrm>
              <a:off x="2859989" y="596982"/>
              <a:ext cx="2110875" cy="400110"/>
            </a:xfrm>
            <a:prstGeom prst="rect">
              <a:avLst/>
            </a:prstGeom>
            <a:noFill/>
          </p:spPr>
          <p:txBody>
            <a:bodyPr wrap="square" rtlCol="0">
              <a:spAutoFit/>
            </a:bodyPr>
            <a:lstStyle/>
            <a:p>
              <a:pPr>
                <a:buFont typeface="Arial" pitchFamily="34" charset="0"/>
                <a:buChar char="•"/>
              </a:pPr>
              <a:r>
                <a:rPr lang="en-US" altLang="ko-KR" sz="2000" b="1" dirty="0" smtClean="0">
                  <a:solidFill>
                    <a:srgbClr val="FFFF00"/>
                  </a:solidFill>
                  <a:latin typeface="Palatino Linotype" pitchFamily="18" charset="0"/>
                  <a:cs typeface="Arial" pitchFamily="34" charset="0"/>
                </a:rPr>
                <a:t>Uneven Playing field</a:t>
              </a:r>
              <a:endParaRPr lang="ko-KR" altLang="en-US" sz="2000" b="1" dirty="0">
                <a:solidFill>
                  <a:srgbClr val="FFFF00"/>
                </a:solidFill>
                <a:latin typeface="Palatino Linotype" pitchFamily="18" charset="0"/>
                <a:cs typeface="Arial" pitchFamily="34" charset="0"/>
              </a:endParaRPr>
            </a:p>
          </p:txBody>
        </p:sp>
      </p:grpSp>
      <p:grpSp>
        <p:nvGrpSpPr>
          <p:cNvPr id="8" name="Group 30">
            <a:extLst>
              <a:ext uri="{FF2B5EF4-FFF2-40B4-BE49-F238E27FC236}">
                <a16:creationId xmlns:a16="http://schemas.microsoft.com/office/drawing/2014/main" xmlns="" id="{CBEC1A5A-426B-4D6D-9D0E-4F69CB5AB236}"/>
              </a:ext>
            </a:extLst>
          </p:cNvPr>
          <p:cNvGrpSpPr/>
          <p:nvPr/>
        </p:nvGrpSpPr>
        <p:grpSpPr>
          <a:xfrm>
            <a:off x="8471553" y="2505091"/>
            <a:ext cx="3720447" cy="2314941"/>
            <a:chOff x="2740506" y="526642"/>
            <a:chExt cx="2335549" cy="2314941"/>
          </a:xfrm>
        </p:grpSpPr>
        <p:sp>
          <p:nvSpPr>
            <p:cNvPr id="25" name="TextBox 24">
              <a:extLst>
                <a:ext uri="{FF2B5EF4-FFF2-40B4-BE49-F238E27FC236}">
                  <a16:creationId xmlns:a16="http://schemas.microsoft.com/office/drawing/2014/main" xmlns="" id="{24692EC3-F7F7-4EE6-B68F-DCED4E849AFB}"/>
                </a:ext>
              </a:extLst>
            </p:cNvPr>
            <p:cNvSpPr txBox="1"/>
            <p:nvPr/>
          </p:nvSpPr>
          <p:spPr>
            <a:xfrm>
              <a:off x="2740506" y="902591"/>
              <a:ext cx="2335549" cy="1938992"/>
            </a:xfrm>
            <a:prstGeom prst="rect">
              <a:avLst/>
            </a:prstGeom>
            <a:noFill/>
          </p:spPr>
          <p:txBody>
            <a:bodyPr wrap="square" rtlCol="0">
              <a:spAutoFit/>
            </a:bodyPr>
            <a:lstStyle/>
            <a:p>
              <a:r>
                <a:rPr lang="en-US" sz="2000" dirty="0" smtClean="0">
                  <a:latin typeface="Palatino Linotype" pitchFamily="18" charset="0"/>
                </a:rPr>
                <a:t>Large difference in practice across banks and limited standardization and securitization create additional</a:t>
              </a:r>
            </a:p>
            <a:p>
              <a:r>
                <a:rPr lang="en-US" sz="2000" dirty="0" smtClean="0">
                  <a:latin typeface="Palatino Linotype" pitchFamily="18" charset="0"/>
                </a:rPr>
                <a:t>uncertainty for Islamic finance customers.(</a:t>
              </a:r>
              <a:r>
                <a:rPr lang="en-US" sz="2000" b="1" dirty="0" smtClean="0">
                  <a:solidFill>
                    <a:srgbClr val="FFFF00"/>
                  </a:solidFill>
                  <a:latin typeface="Palatino Linotype" pitchFamily="18" charset="0"/>
                </a:rPr>
                <a:t>Audit reports</a:t>
              </a:r>
              <a:r>
                <a:rPr lang="en-US" sz="2000" dirty="0" smtClean="0">
                  <a:latin typeface="Palatino Linotype" pitchFamily="18" charset="0"/>
                </a:rPr>
                <a:t>)</a:t>
              </a:r>
              <a:endParaRPr lang="ko-KR" altLang="en-US" sz="2000" dirty="0">
                <a:solidFill>
                  <a:schemeClr val="bg1"/>
                </a:solidFill>
                <a:latin typeface="Palatino Linotype" pitchFamily="18" charset="0"/>
                <a:cs typeface="Arial" pitchFamily="34" charset="0"/>
              </a:endParaRPr>
            </a:p>
          </p:txBody>
        </p:sp>
        <p:sp>
          <p:nvSpPr>
            <p:cNvPr id="26" name="TextBox 25">
              <a:extLst>
                <a:ext uri="{FF2B5EF4-FFF2-40B4-BE49-F238E27FC236}">
                  <a16:creationId xmlns:a16="http://schemas.microsoft.com/office/drawing/2014/main" xmlns="" id="{B1A79E33-7E72-4FD7-B73C-EBE59D6B8A83}"/>
                </a:ext>
              </a:extLst>
            </p:cNvPr>
            <p:cNvSpPr txBox="1"/>
            <p:nvPr/>
          </p:nvSpPr>
          <p:spPr>
            <a:xfrm>
              <a:off x="2856715" y="526642"/>
              <a:ext cx="2016224" cy="707886"/>
            </a:xfrm>
            <a:prstGeom prst="rect">
              <a:avLst/>
            </a:prstGeom>
            <a:noFill/>
          </p:spPr>
          <p:txBody>
            <a:bodyPr wrap="square" rtlCol="0">
              <a:spAutoFit/>
            </a:bodyPr>
            <a:lstStyle/>
            <a:p>
              <a:pPr>
                <a:buFont typeface="Arial" pitchFamily="34" charset="0"/>
                <a:buChar char="•"/>
              </a:pPr>
              <a:r>
                <a:rPr lang="en-US" altLang="ko-KR" sz="2000" b="1" dirty="0" smtClean="0">
                  <a:solidFill>
                    <a:srgbClr val="FFFF00"/>
                  </a:solidFill>
                  <a:latin typeface="Palatino Linotype" pitchFamily="18" charset="0"/>
                  <a:cs typeface="Arial" pitchFamily="34" charset="0"/>
                </a:rPr>
                <a:t>Different Practices?</a:t>
              </a:r>
            </a:p>
            <a:p>
              <a:endParaRPr lang="ko-KR" altLang="en-US" sz="2000" b="1" dirty="0">
                <a:solidFill>
                  <a:srgbClr val="FFFF00"/>
                </a:solidFill>
                <a:latin typeface="Palatino Linotype" pitchFamily="18" charset="0"/>
                <a:cs typeface="Arial" pitchFamily="34" charset="0"/>
              </a:endParaRPr>
            </a:p>
          </p:txBody>
        </p:sp>
      </p:grpSp>
      <p:sp>
        <p:nvSpPr>
          <p:cNvPr id="30" name="Oval 6">
            <a:extLst>
              <a:ext uri="{FF2B5EF4-FFF2-40B4-BE49-F238E27FC236}">
                <a16:creationId xmlns:a16="http://schemas.microsoft.com/office/drawing/2014/main" xmlns="" id="{8756E2B7-7099-4E3F-8BE1-96F0C64A50C5}"/>
              </a:ext>
            </a:extLst>
          </p:cNvPr>
          <p:cNvSpPr/>
          <p:nvPr/>
        </p:nvSpPr>
        <p:spPr>
          <a:xfrm>
            <a:off x="699880" y="1294322"/>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9" name="Group 9">
            <a:extLst>
              <a:ext uri="{FF2B5EF4-FFF2-40B4-BE49-F238E27FC236}">
                <a16:creationId xmlns:a16="http://schemas.microsoft.com/office/drawing/2014/main" xmlns="" id="{346008A7-710C-477A-88A4-632FAF36D42E}"/>
              </a:ext>
            </a:extLst>
          </p:cNvPr>
          <p:cNvGrpSpPr/>
          <p:nvPr/>
        </p:nvGrpSpPr>
        <p:grpSpPr>
          <a:xfrm>
            <a:off x="1069145" y="478398"/>
            <a:ext cx="7315200" cy="2752825"/>
            <a:chOff x="2179734" y="2116291"/>
            <a:chExt cx="3782238" cy="2752825"/>
          </a:xfrm>
        </p:grpSpPr>
        <p:sp>
          <p:nvSpPr>
            <p:cNvPr id="32" name="TextBox 31">
              <a:extLst>
                <a:ext uri="{FF2B5EF4-FFF2-40B4-BE49-F238E27FC236}">
                  <a16:creationId xmlns:a16="http://schemas.microsoft.com/office/drawing/2014/main" xmlns="" id="{04AC0423-F54B-4041-A4A1-04905766E720}"/>
                </a:ext>
              </a:extLst>
            </p:cNvPr>
            <p:cNvSpPr txBox="1"/>
            <p:nvPr/>
          </p:nvSpPr>
          <p:spPr>
            <a:xfrm>
              <a:off x="2521590" y="2745458"/>
              <a:ext cx="3440382" cy="2123658"/>
            </a:xfrm>
            <a:prstGeom prst="rect">
              <a:avLst/>
            </a:prstGeom>
            <a:noFill/>
          </p:spPr>
          <p:txBody>
            <a:bodyPr wrap="square" rtlCol="0">
              <a:spAutoFit/>
            </a:bodyPr>
            <a:lstStyle/>
            <a:p>
              <a:pPr algn="just"/>
              <a:r>
                <a:rPr lang="en-US" sz="2200" b="1" dirty="0" smtClean="0">
                  <a:latin typeface="Palatino Linotype" pitchFamily="18" charset="0"/>
                </a:rPr>
                <a:t>However, much of the potential of the industry remains to be exploited. </a:t>
              </a:r>
              <a:r>
                <a:rPr lang="en-US" sz="2200" dirty="0" smtClean="0">
                  <a:latin typeface="Palatino Linotype" pitchFamily="18" charset="0"/>
                </a:rPr>
                <a:t>The empirical evidence</a:t>
              </a:r>
            </a:p>
            <a:p>
              <a:pPr algn="just"/>
              <a:r>
                <a:rPr lang="en-US" sz="2200" dirty="0" smtClean="0">
                  <a:latin typeface="Palatino Linotype" pitchFamily="18" charset="0"/>
                </a:rPr>
                <a:t>does not yet confirm that IB &amp; F has indeed promoted enough financial access and depth once structural factors are accounted for (</a:t>
              </a:r>
              <a:r>
                <a:rPr lang="en-US" sz="2200" b="1" dirty="0" smtClean="0">
                  <a:latin typeface="Palatino Linotype" pitchFamily="18" charset="0"/>
                </a:rPr>
                <a:t>Barajas, Ben </a:t>
              </a:r>
              <a:r>
                <a:rPr lang="en-US" sz="2200" b="1" dirty="0" err="1" smtClean="0">
                  <a:latin typeface="Palatino Linotype" pitchFamily="18" charset="0"/>
                </a:rPr>
                <a:t>Naceur</a:t>
              </a:r>
              <a:r>
                <a:rPr lang="en-US" sz="2200" b="1" dirty="0" smtClean="0">
                  <a:latin typeface="Palatino Linotype" pitchFamily="18" charset="0"/>
                </a:rPr>
                <a:t>, and </a:t>
              </a:r>
              <a:r>
                <a:rPr lang="en-US" sz="2200" b="1" dirty="0" err="1" smtClean="0">
                  <a:latin typeface="Palatino Linotype" pitchFamily="18" charset="0"/>
                </a:rPr>
                <a:t>Massara</a:t>
              </a:r>
              <a:r>
                <a:rPr lang="en-US" sz="2200" b="1" dirty="0" smtClean="0">
                  <a:latin typeface="Palatino Linotype" pitchFamily="18" charset="0"/>
                </a:rPr>
                <a:t> 2015</a:t>
              </a:r>
              <a:r>
                <a:rPr lang="en-US" sz="2200" dirty="0" smtClean="0">
                  <a:latin typeface="Palatino Linotype" pitchFamily="18" charset="0"/>
                </a:rPr>
                <a:t>)</a:t>
              </a:r>
              <a:endParaRPr lang="ko-KR" altLang="en-US" sz="2200" dirty="0">
                <a:solidFill>
                  <a:schemeClr val="tx1">
                    <a:lumMod val="75000"/>
                    <a:lumOff val="25000"/>
                  </a:schemeClr>
                </a:solidFill>
                <a:latin typeface="Palatino Linotype" pitchFamily="18" charset="0"/>
                <a:cs typeface="Arial" pitchFamily="34" charset="0"/>
              </a:endParaRPr>
            </a:p>
          </p:txBody>
        </p:sp>
        <p:sp>
          <p:nvSpPr>
            <p:cNvPr id="33" name="TextBox 32">
              <a:extLst>
                <a:ext uri="{FF2B5EF4-FFF2-40B4-BE49-F238E27FC236}">
                  <a16:creationId xmlns:a16="http://schemas.microsoft.com/office/drawing/2014/main" xmlns="" id="{6C339451-6BBA-4D9A-8297-10219132E6FC}"/>
                </a:ext>
              </a:extLst>
            </p:cNvPr>
            <p:cNvSpPr txBox="1"/>
            <p:nvPr/>
          </p:nvSpPr>
          <p:spPr>
            <a:xfrm>
              <a:off x="2179734" y="2116291"/>
              <a:ext cx="3760418" cy="523220"/>
            </a:xfrm>
            <a:prstGeom prst="rect">
              <a:avLst/>
            </a:prstGeom>
            <a:noFill/>
          </p:spPr>
          <p:txBody>
            <a:bodyPr wrap="square" rtlCol="0">
              <a:spAutoFit/>
            </a:bodyPr>
            <a:lstStyle/>
            <a:p>
              <a:r>
                <a:rPr lang="en-US" altLang="ko-KR" sz="2800" b="1" dirty="0" smtClean="0">
                  <a:solidFill>
                    <a:srgbClr val="0070C0"/>
                  </a:solidFill>
                  <a:latin typeface="Palatino Linotype" pitchFamily="18" charset="0"/>
                  <a:cs typeface="Arial" pitchFamily="34" charset="0"/>
                </a:rPr>
                <a:t>3.0 </a:t>
              </a:r>
              <a:r>
                <a:rPr lang="en-US" altLang="ko-KR" sz="2800" b="1" dirty="0" smtClean="0">
                  <a:solidFill>
                    <a:srgbClr val="0070C0"/>
                  </a:solidFill>
                  <a:latin typeface="Palatino Linotype" pitchFamily="18" charset="0"/>
                  <a:cs typeface="Arial" pitchFamily="34" charset="0"/>
                </a:rPr>
                <a:t>The Key Inherent Challenges in IB &amp; F</a:t>
              </a:r>
              <a:endParaRPr lang="ko-KR" altLang="en-US" sz="2800" b="1" dirty="0">
                <a:solidFill>
                  <a:srgbClr val="0070C0"/>
                </a:solidFill>
                <a:latin typeface="Palatino Linotype" pitchFamily="18" charset="0"/>
                <a:cs typeface="Arial" pitchFamily="34" charset="0"/>
              </a:endParaRPr>
            </a:p>
          </p:txBody>
        </p:sp>
      </p:grpSp>
      <p:grpSp>
        <p:nvGrpSpPr>
          <p:cNvPr id="10" name="Group 27">
            <a:extLst>
              <a:ext uri="{FF2B5EF4-FFF2-40B4-BE49-F238E27FC236}">
                <a16:creationId xmlns:a16="http://schemas.microsoft.com/office/drawing/2014/main" xmlns="" id="{60C0DCB1-2174-4DDF-8248-A3C2E115A153}"/>
              </a:ext>
            </a:extLst>
          </p:cNvPr>
          <p:cNvGrpSpPr/>
          <p:nvPr/>
        </p:nvGrpSpPr>
        <p:grpSpPr>
          <a:xfrm>
            <a:off x="8426547" y="239248"/>
            <a:ext cx="3362179" cy="906166"/>
            <a:chOff x="2676868" y="1792734"/>
            <a:chExt cx="2531284" cy="906166"/>
          </a:xfrm>
        </p:grpSpPr>
        <p:sp>
          <p:nvSpPr>
            <p:cNvPr id="36" name="TextBox 35">
              <a:extLst>
                <a:ext uri="{FF2B5EF4-FFF2-40B4-BE49-F238E27FC236}">
                  <a16:creationId xmlns:a16="http://schemas.microsoft.com/office/drawing/2014/main" xmlns="" id="{CEBAF706-31D5-43F0-AC3B-C557C4B13494}"/>
                </a:ext>
              </a:extLst>
            </p:cNvPr>
            <p:cNvSpPr txBox="1"/>
            <p:nvPr/>
          </p:nvSpPr>
          <p:spPr>
            <a:xfrm>
              <a:off x="3059832" y="2421901"/>
              <a:ext cx="2016224"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37" name="TextBox 36">
              <a:extLst>
                <a:ext uri="{FF2B5EF4-FFF2-40B4-BE49-F238E27FC236}">
                  <a16:creationId xmlns:a16="http://schemas.microsoft.com/office/drawing/2014/main" xmlns="" id="{969ED1B8-44AB-4C32-BF04-EDACA2774485}"/>
                </a:ext>
              </a:extLst>
            </p:cNvPr>
            <p:cNvSpPr txBox="1"/>
            <p:nvPr/>
          </p:nvSpPr>
          <p:spPr>
            <a:xfrm>
              <a:off x="2676868" y="1792734"/>
              <a:ext cx="2531284" cy="461665"/>
            </a:xfrm>
            <a:prstGeom prst="rect">
              <a:avLst/>
            </a:prstGeom>
            <a:noFill/>
          </p:spPr>
          <p:txBody>
            <a:bodyPr wrap="square" rtlCol="0">
              <a:spAutoFit/>
            </a:bodyPr>
            <a:lstStyle/>
            <a:p>
              <a:pPr algn="ctr"/>
              <a:r>
                <a:rPr lang="en-US" altLang="ko-KR" sz="2400" b="1" dirty="0" smtClean="0">
                  <a:solidFill>
                    <a:srgbClr val="FFFF00"/>
                  </a:solidFill>
                  <a:latin typeface="Palatino Linotype" pitchFamily="18" charset="0"/>
                  <a:cs typeface="Arial" pitchFamily="34" charset="0"/>
                </a:rPr>
                <a:t>Why This?</a:t>
              </a:r>
              <a:endParaRPr lang="ko-KR" altLang="en-US" sz="2400" b="1" dirty="0">
                <a:solidFill>
                  <a:srgbClr val="FFFF00"/>
                </a:solidFill>
                <a:latin typeface="Palatino Linotype" pitchFamily="18" charset="0"/>
                <a:cs typeface="Arial" pitchFamily="34" charset="0"/>
              </a:endParaRPr>
            </a:p>
          </p:txBody>
        </p:sp>
      </p:grpSp>
      <p:sp>
        <p:nvSpPr>
          <p:cNvPr id="38" name="Oval 21">
            <a:extLst>
              <a:ext uri="{FF2B5EF4-FFF2-40B4-BE49-F238E27FC236}">
                <a16:creationId xmlns:a16="http://schemas.microsoft.com/office/drawing/2014/main" xmlns="" id="{B91BAC1B-F0AB-401D-92A8-D2D540570C7A}"/>
              </a:ext>
            </a:extLst>
          </p:cNvPr>
          <p:cNvSpPr/>
          <p:nvPr/>
        </p:nvSpPr>
        <p:spPr>
          <a:xfrm>
            <a:off x="1386852" y="1194919"/>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29" name="TextBox 28">
            <a:extLst>
              <a:ext uri="{FF2B5EF4-FFF2-40B4-BE49-F238E27FC236}">
                <a16:creationId xmlns:a16="http://schemas.microsoft.com/office/drawing/2014/main" xmlns="" id="{24692EC3-F7F7-4EE6-B68F-DCED4E849AFB}"/>
              </a:ext>
            </a:extLst>
          </p:cNvPr>
          <p:cNvSpPr txBox="1"/>
          <p:nvPr/>
        </p:nvSpPr>
        <p:spPr>
          <a:xfrm>
            <a:off x="8652089" y="4777832"/>
            <a:ext cx="3720447" cy="1938992"/>
          </a:xfrm>
          <a:prstGeom prst="rect">
            <a:avLst/>
          </a:prstGeom>
          <a:noFill/>
        </p:spPr>
        <p:txBody>
          <a:bodyPr wrap="square" rtlCol="0">
            <a:spAutoFit/>
          </a:bodyPr>
          <a:lstStyle/>
          <a:p>
            <a:pPr>
              <a:buFont typeface="Arial" pitchFamily="34" charset="0"/>
              <a:buChar char="•"/>
            </a:pPr>
            <a:r>
              <a:rPr lang="en-US" altLang="ko-KR" sz="2000" b="1" dirty="0" smtClean="0">
                <a:solidFill>
                  <a:srgbClr val="FFFF00"/>
                </a:solidFill>
                <a:latin typeface="Palatino Linotype" pitchFamily="18" charset="0"/>
                <a:cs typeface="Arial" pitchFamily="34" charset="0"/>
              </a:rPr>
              <a:t>Governance Issues?</a:t>
            </a:r>
            <a:endParaRPr lang="ko-KR" altLang="en-US" sz="2000" b="1" dirty="0" smtClean="0">
              <a:solidFill>
                <a:srgbClr val="FFFF00"/>
              </a:solidFill>
              <a:latin typeface="Palatino Linotype" pitchFamily="18" charset="0"/>
              <a:cs typeface="Arial" pitchFamily="34" charset="0"/>
            </a:endParaRPr>
          </a:p>
          <a:p>
            <a:r>
              <a:rPr lang="en-US" sz="2000" dirty="0" smtClean="0">
                <a:latin typeface="Palatino Linotype" pitchFamily="18" charset="0"/>
              </a:rPr>
              <a:t>Scarcity of Shari’ah </a:t>
            </a:r>
            <a:r>
              <a:rPr lang="en-US" sz="2000" b="1" dirty="0" smtClean="0">
                <a:latin typeface="Palatino Linotype" pitchFamily="18" charset="0"/>
              </a:rPr>
              <a:t>scholars with financial sector expertise</a:t>
            </a:r>
            <a:r>
              <a:rPr lang="en-US" sz="2000" dirty="0" smtClean="0">
                <a:latin typeface="Palatino Linotype" pitchFamily="18" charset="0"/>
              </a:rPr>
              <a:t>,</a:t>
            </a:r>
          </a:p>
          <a:p>
            <a:r>
              <a:rPr lang="en-US" sz="2000" dirty="0" smtClean="0">
                <a:latin typeface="Palatino Linotype" pitchFamily="18" charset="0"/>
              </a:rPr>
              <a:t>and a slow pace of innovation are also weighing on the  IB &amp; F industry</a:t>
            </a:r>
            <a:endParaRPr lang="ko-KR" altLang="en-US" sz="2000" dirty="0">
              <a:solidFill>
                <a:schemeClr val="bg1"/>
              </a:solidFill>
              <a:latin typeface="Palatino Linotype" pitchFamily="18" charset="0"/>
              <a:cs typeface="Arial" pitchFamily="34" charset="0"/>
            </a:endParaRPr>
          </a:p>
        </p:txBody>
      </p:sp>
    </p:spTree>
    <p:extLst>
      <p:ext uri="{BB962C8B-B14F-4D97-AF65-F5344CB8AC3E}">
        <p14:creationId xmlns:p14="http://schemas.microsoft.com/office/powerpoint/2010/main" xmlns="" val="18367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000" b="1" dirty="0" smtClean="0">
                <a:solidFill>
                  <a:srgbClr val="0070C0"/>
                </a:solidFill>
                <a:latin typeface="Palatino Linotype" pitchFamily="18" charset="0"/>
              </a:rPr>
              <a:t>3</a:t>
            </a:r>
            <a:r>
              <a:rPr lang="en-US" sz="4000" b="1" dirty="0" smtClean="0">
                <a:solidFill>
                  <a:srgbClr val="0070C0"/>
                </a:solidFill>
                <a:latin typeface="Palatino Linotype" pitchFamily="18" charset="0"/>
              </a:rPr>
              <a:t>.0 </a:t>
            </a:r>
            <a:r>
              <a:rPr lang="en-US" sz="4000" b="1" dirty="0" smtClean="0">
                <a:solidFill>
                  <a:srgbClr val="0070C0"/>
                </a:solidFill>
                <a:latin typeface="Palatino Linotype" pitchFamily="18" charset="0"/>
              </a:rPr>
              <a:t>The Key Inherent Challenges (Contd...)</a:t>
            </a:r>
            <a:endParaRPr lang="en-US" sz="4000" b="1" dirty="0">
              <a:solidFill>
                <a:srgbClr val="0070C0"/>
              </a:solidFill>
              <a:latin typeface="Palatino Linotype" pitchFamily="18" charset="0"/>
            </a:endParaRPr>
          </a:p>
        </p:txBody>
      </p:sp>
      <p:grpSp>
        <p:nvGrpSpPr>
          <p:cNvPr id="27" name="Group 26">
            <a:extLst>
              <a:ext uri="{FF2B5EF4-FFF2-40B4-BE49-F238E27FC236}">
                <a16:creationId xmlns:a16="http://schemas.microsoft.com/office/drawing/2014/main" xmlns="" id="{A8FFC2F3-35E8-46E1-9B02-6BDCAA97BCDE}"/>
              </a:ext>
            </a:extLst>
          </p:cNvPr>
          <p:cNvGrpSpPr/>
          <p:nvPr/>
        </p:nvGrpSpPr>
        <p:grpSpPr>
          <a:xfrm>
            <a:off x="2639618" y="1916832"/>
            <a:ext cx="4971181" cy="4041850"/>
            <a:chOff x="1914525" y="1276351"/>
            <a:chExt cx="5333999" cy="4336841"/>
          </a:xfrm>
        </p:grpSpPr>
        <p:sp>
          <p:nvSpPr>
            <p:cNvPr id="28" name="Freeform 3">
              <a:extLst>
                <a:ext uri="{FF2B5EF4-FFF2-40B4-BE49-F238E27FC236}">
                  <a16:creationId xmlns:a16="http://schemas.microsoft.com/office/drawing/2014/main" xmlns="" id="{049B74FC-7694-4B2E-BC5C-112281EAD85A}"/>
                </a:ext>
              </a:extLst>
            </p:cNvPr>
            <p:cNvSpPr/>
            <p:nvPr/>
          </p:nvSpPr>
          <p:spPr>
            <a:xfrm>
              <a:off x="3587126" y="1400175"/>
              <a:ext cx="3661398" cy="3028950"/>
            </a:xfrm>
            <a:custGeom>
              <a:avLst/>
              <a:gdLst>
                <a:gd name="connsiteX0" fmla="*/ 3695700 w 3695700"/>
                <a:gd name="connsiteY0" fmla="*/ 0 h 3067050"/>
                <a:gd name="connsiteX1" fmla="*/ 2667000 w 3695700"/>
                <a:gd name="connsiteY1" fmla="*/ 7334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724150 w 3695700"/>
                <a:gd name="connsiteY1" fmla="*/ 79057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562350 w 3695700"/>
                <a:gd name="connsiteY16" fmla="*/ 252412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381000 w 3695700"/>
                <a:gd name="connsiteY8" fmla="*/ 1552575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60392 w 3660392"/>
                <a:gd name="connsiteY0" fmla="*/ 0 h 3067050"/>
                <a:gd name="connsiteX1" fmla="*/ 2403092 w 3660392"/>
                <a:gd name="connsiteY1" fmla="*/ 962025 h 3067050"/>
                <a:gd name="connsiteX2" fmla="*/ 2517392 w 3660392"/>
                <a:gd name="connsiteY2" fmla="*/ 1085850 h 3067050"/>
                <a:gd name="connsiteX3" fmla="*/ 2250692 w 3660392"/>
                <a:gd name="connsiteY3" fmla="*/ 1247775 h 3067050"/>
                <a:gd name="connsiteX4" fmla="*/ 2317367 w 3660392"/>
                <a:gd name="connsiteY4" fmla="*/ 1362075 h 3067050"/>
                <a:gd name="connsiteX5" fmla="*/ 1964942 w 3660392"/>
                <a:gd name="connsiteY5" fmla="*/ 1590675 h 3067050"/>
                <a:gd name="connsiteX6" fmla="*/ 1183892 w 3660392"/>
                <a:gd name="connsiteY6" fmla="*/ 1371600 h 3067050"/>
                <a:gd name="connsiteX7" fmla="*/ 345692 w 3660392"/>
                <a:gd name="connsiteY7" fmla="*/ 1552575 h 3067050"/>
                <a:gd name="connsiteX8" fmla="*/ 12317 w 3660392"/>
                <a:gd name="connsiteY8" fmla="*/ 2162175 h 3067050"/>
                <a:gd name="connsiteX9" fmla="*/ 850517 w 3660392"/>
                <a:gd name="connsiteY9" fmla="*/ 1990725 h 3067050"/>
                <a:gd name="connsiteX10" fmla="*/ 1155317 w 3660392"/>
                <a:gd name="connsiteY10" fmla="*/ 2019300 h 3067050"/>
                <a:gd name="connsiteX11" fmla="*/ 2584067 w 3660392"/>
                <a:gd name="connsiteY11" fmla="*/ 3067050 h 3067050"/>
                <a:gd name="connsiteX12" fmla="*/ 3088892 w 3660392"/>
                <a:gd name="connsiteY12" fmla="*/ 2609850 h 3067050"/>
                <a:gd name="connsiteX13" fmla="*/ 3184142 w 3660392"/>
                <a:gd name="connsiteY13" fmla="*/ 2686050 h 3067050"/>
                <a:gd name="connsiteX14" fmla="*/ 3507992 w 3660392"/>
                <a:gd name="connsiteY14" fmla="*/ 2466975 h 3067050"/>
                <a:gd name="connsiteX0" fmla="*/ 3661041 w 3661041"/>
                <a:gd name="connsiteY0" fmla="*/ 0 h 3067050"/>
                <a:gd name="connsiteX1" fmla="*/ 2403741 w 3661041"/>
                <a:gd name="connsiteY1" fmla="*/ 962025 h 3067050"/>
                <a:gd name="connsiteX2" fmla="*/ 2518041 w 3661041"/>
                <a:gd name="connsiteY2" fmla="*/ 1085850 h 3067050"/>
                <a:gd name="connsiteX3" fmla="*/ 2251341 w 3661041"/>
                <a:gd name="connsiteY3" fmla="*/ 1247775 h 3067050"/>
                <a:gd name="connsiteX4" fmla="*/ 2318016 w 3661041"/>
                <a:gd name="connsiteY4" fmla="*/ 1362075 h 3067050"/>
                <a:gd name="connsiteX5" fmla="*/ 1965591 w 3661041"/>
                <a:gd name="connsiteY5" fmla="*/ 1590675 h 3067050"/>
                <a:gd name="connsiteX6" fmla="*/ 1184541 w 3661041"/>
                <a:gd name="connsiteY6" fmla="*/ 1371600 h 3067050"/>
                <a:gd name="connsiteX7" fmla="*/ 346341 w 3661041"/>
                <a:gd name="connsiteY7" fmla="*/ 1552575 h 3067050"/>
                <a:gd name="connsiteX8" fmla="*/ 12966 w 3661041"/>
                <a:gd name="connsiteY8" fmla="*/ 2162175 h 3067050"/>
                <a:gd name="connsiteX9" fmla="*/ 813066 w 3661041"/>
                <a:gd name="connsiteY9" fmla="*/ 1905000 h 3067050"/>
                <a:gd name="connsiteX10" fmla="*/ 1155966 w 3661041"/>
                <a:gd name="connsiteY10" fmla="*/ 2019300 h 3067050"/>
                <a:gd name="connsiteX11" fmla="*/ 2584716 w 3661041"/>
                <a:gd name="connsiteY11" fmla="*/ 3067050 h 3067050"/>
                <a:gd name="connsiteX12" fmla="*/ 3089541 w 3661041"/>
                <a:gd name="connsiteY12" fmla="*/ 2609850 h 3067050"/>
                <a:gd name="connsiteX13" fmla="*/ 3184791 w 3661041"/>
                <a:gd name="connsiteY13" fmla="*/ 2686050 h 3067050"/>
                <a:gd name="connsiteX14" fmla="*/ 3508641 w 3661041"/>
                <a:gd name="connsiteY14" fmla="*/ 2466975 h 3067050"/>
                <a:gd name="connsiteX0" fmla="*/ 3662719 w 3662719"/>
                <a:gd name="connsiteY0" fmla="*/ 0 h 3067050"/>
                <a:gd name="connsiteX1" fmla="*/ 2405419 w 3662719"/>
                <a:gd name="connsiteY1" fmla="*/ 962025 h 3067050"/>
                <a:gd name="connsiteX2" fmla="*/ 2519719 w 3662719"/>
                <a:gd name="connsiteY2" fmla="*/ 1085850 h 3067050"/>
                <a:gd name="connsiteX3" fmla="*/ 2253019 w 3662719"/>
                <a:gd name="connsiteY3" fmla="*/ 1247775 h 3067050"/>
                <a:gd name="connsiteX4" fmla="*/ 2319694 w 3662719"/>
                <a:gd name="connsiteY4" fmla="*/ 1362075 h 3067050"/>
                <a:gd name="connsiteX5" fmla="*/ 1967269 w 3662719"/>
                <a:gd name="connsiteY5" fmla="*/ 1590675 h 3067050"/>
                <a:gd name="connsiteX6" fmla="*/ 1186219 w 3662719"/>
                <a:gd name="connsiteY6" fmla="*/ 1371600 h 3067050"/>
                <a:gd name="connsiteX7" fmla="*/ 348019 w 3662719"/>
                <a:gd name="connsiteY7" fmla="*/ 1552575 h 3067050"/>
                <a:gd name="connsiteX8" fmla="*/ 14644 w 3662719"/>
                <a:gd name="connsiteY8" fmla="*/ 2162175 h 3067050"/>
                <a:gd name="connsiteX9" fmla="*/ 814744 w 3662719"/>
                <a:gd name="connsiteY9" fmla="*/ 1905000 h 3067050"/>
                <a:gd name="connsiteX10" fmla="*/ 1157644 w 3662719"/>
                <a:gd name="connsiteY10" fmla="*/ 2019300 h 3067050"/>
                <a:gd name="connsiteX11" fmla="*/ 2586394 w 3662719"/>
                <a:gd name="connsiteY11" fmla="*/ 3067050 h 3067050"/>
                <a:gd name="connsiteX12" fmla="*/ 3091219 w 3662719"/>
                <a:gd name="connsiteY12" fmla="*/ 2609850 h 3067050"/>
                <a:gd name="connsiteX13" fmla="*/ 3186469 w 3662719"/>
                <a:gd name="connsiteY13" fmla="*/ 2686050 h 3067050"/>
                <a:gd name="connsiteX14" fmla="*/ 3510319 w 3662719"/>
                <a:gd name="connsiteY14" fmla="*/ 2466975 h 3067050"/>
                <a:gd name="connsiteX0" fmla="*/ 3663396 w 3663396"/>
                <a:gd name="connsiteY0" fmla="*/ 0 h 3067050"/>
                <a:gd name="connsiteX1" fmla="*/ 2406096 w 3663396"/>
                <a:gd name="connsiteY1" fmla="*/ 962025 h 3067050"/>
                <a:gd name="connsiteX2" fmla="*/ 2520396 w 3663396"/>
                <a:gd name="connsiteY2" fmla="*/ 1085850 h 3067050"/>
                <a:gd name="connsiteX3" fmla="*/ 2253696 w 3663396"/>
                <a:gd name="connsiteY3" fmla="*/ 1247775 h 3067050"/>
                <a:gd name="connsiteX4" fmla="*/ 2320371 w 3663396"/>
                <a:gd name="connsiteY4" fmla="*/ 1362075 h 3067050"/>
                <a:gd name="connsiteX5" fmla="*/ 1967946 w 3663396"/>
                <a:gd name="connsiteY5" fmla="*/ 1590675 h 3067050"/>
                <a:gd name="connsiteX6" fmla="*/ 1186896 w 3663396"/>
                <a:gd name="connsiteY6" fmla="*/ 1371600 h 3067050"/>
                <a:gd name="connsiteX7" fmla="*/ 348696 w 3663396"/>
                <a:gd name="connsiteY7" fmla="*/ 1552575 h 3067050"/>
                <a:gd name="connsiteX8" fmla="*/ 15321 w 3663396"/>
                <a:gd name="connsiteY8" fmla="*/ 2162175 h 3067050"/>
                <a:gd name="connsiteX9" fmla="*/ 786846 w 3663396"/>
                <a:gd name="connsiteY9" fmla="*/ 1905000 h 3067050"/>
                <a:gd name="connsiteX10" fmla="*/ 1158321 w 3663396"/>
                <a:gd name="connsiteY10" fmla="*/ 2019300 h 3067050"/>
                <a:gd name="connsiteX11" fmla="*/ 2587071 w 3663396"/>
                <a:gd name="connsiteY11" fmla="*/ 3067050 h 3067050"/>
                <a:gd name="connsiteX12" fmla="*/ 3091896 w 3663396"/>
                <a:gd name="connsiteY12" fmla="*/ 2609850 h 3067050"/>
                <a:gd name="connsiteX13" fmla="*/ 3187146 w 3663396"/>
                <a:gd name="connsiteY13" fmla="*/ 2686050 h 3067050"/>
                <a:gd name="connsiteX14" fmla="*/ 3510996 w 3663396"/>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28950"/>
                <a:gd name="connsiteX1" fmla="*/ 2404098 w 3661398"/>
                <a:gd name="connsiteY1" fmla="*/ 962025 h 3028950"/>
                <a:gd name="connsiteX2" fmla="*/ 2518398 w 3661398"/>
                <a:gd name="connsiteY2" fmla="*/ 1085850 h 3028950"/>
                <a:gd name="connsiteX3" fmla="*/ 2251698 w 3661398"/>
                <a:gd name="connsiteY3" fmla="*/ 1247775 h 3028950"/>
                <a:gd name="connsiteX4" fmla="*/ 2318373 w 3661398"/>
                <a:gd name="connsiteY4" fmla="*/ 1362075 h 3028950"/>
                <a:gd name="connsiteX5" fmla="*/ 1965948 w 3661398"/>
                <a:gd name="connsiteY5" fmla="*/ 1590675 h 3028950"/>
                <a:gd name="connsiteX6" fmla="*/ 1184898 w 3661398"/>
                <a:gd name="connsiteY6" fmla="*/ 1371600 h 3028950"/>
                <a:gd name="connsiteX7" fmla="*/ 346698 w 3661398"/>
                <a:gd name="connsiteY7" fmla="*/ 1552575 h 3028950"/>
                <a:gd name="connsiteX8" fmla="*/ 13323 w 3661398"/>
                <a:gd name="connsiteY8" fmla="*/ 2162175 h 3028950"/>
                <a:gd name="connsiteX9" fmla="*/ 784848 w 3661398"/>
                <a:gd name="connsiteY9" fmla="*/ 1905000 h 3028950"/>
                <a:gd name="connsiteX10" fmla="*/ 1156323 w 3661398"/>
                <a:gd name="connsiteY10" fmla="*/ 2019300 h 3028950"/>
                <a:gd name="connsiteX11" fmla="*/ 2613648 w 3661398"/>
                <a:gd name="connsiteY11" fmla="*/ 3028950 h 3028950"/>
                <a:gd name="connsiteX12" fmla="*/ 3089898 w 3661398"/>
                <a:gd name="connsiteY12" fmla="*/ 2609850 h 3028950"/>
                <a:gd name="connsiteX13" fmla="*/ 3185148 w 3661398"/>
                <a:gd name="connsiteY13" fmla="*/ 2686050 h 3028950"/>
                <a:gd name="connsiteX14" fmla="*/ 3508998 w 3661398"/>
                <a:gd name="connsiteY14" fmla="*/ 2466975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1398" h="3028950">
                  <a:moveTo>
                    <a:pt x="3661398" y="0"/>
                  </a:moveTo>
                  <a:lnTo>
                    <a:pt x="2404098" y="962025"/>
                  </a:lnTo>
                  <a:lnTo>
                    <a:pt x="2518398" y="1085850"/>
                  </a:lnTo>
                  <a:lnTo>
                    <a:pt x="2251698" y="1247775"/>
                  </a:lnTo>
                  <a:lnTo>
                    <a:pt x="2318373" y="1362075"/>
                  </a:lnTo>
                  <a:lnTo>
                    <a:pt x="1965948" y="1590675"/>
                  </a:lnTo>
                  <a:cubicBezTo>
                    <a:pt x="1838948" y="1676400"/>
                    <a:pt x="1273798" y="1371600"/>
                    <a:pt x="1184898" y="1371600"/>
                  </a:cubicBezTo>
                  <a:cubicBezTo>
                    <a:pt x="905498" y="1431925"/>
                    <a:pt x="473698" y="1395413"/>
                    <a:pt x="346698" y="1552575"/>
                  </a:cubicBezTo>
                  <a:cubicBezTo>
                    <a:pt x="219698" y="1787525"/>
                    <a:pt x="130798" y="1917700"/>
                    <a:pt x="13323" y="2162175"/>
                  </a:cubicBezTo>
                  <a:cubicBezTo>
                    <a:pt x="-97802" y="2400300"/>
                    <a:pt x="514973" y="2390775"/>
                    <a:pt x="784848" y="1905000"/>
                  </a:cubicBezTo>
                  <a:lnTo>
                    <a:pt x="1156323" y="2019300"/>
                  </a:lnTo>
                  <a:cubicBezTo>
                    <a:pt x="1689723" y="2330450"/>
                    <a:pt x="2137398" y="2679700"/>
                    <a:pt x="2613648" y="3028950"/>
                  </a:cubicBezTo>
                  <a:lnTo>
                    <a:pt x="3089898" y="2609850"/>
                  </a:lnTo>
                  <a:lnTo>
                    <a:pt x="3185148" y="2686050"/>
                  </a:lnTo>
                  <a:lnTo>
                    <a:pt x="3508998" y="2466975"/>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9" name="Freeform 4">
              <a:extLst>
                <a:ext uri="{FF2B5EF4-FFF2-40B4-BE49-F238E27FC236}">
                  <a16:creationId xmlns:a16="http://schemas.microsoft.com/office/drawing/2014/main" xmlns="" id="{179E68F0-BE0B-4B54-9AAC-E4A930759587}"/>
                </a:ext>
              </a:extLst>
            </p:cNvPr>
            <p:cNvSpPr/>
            <p:nvPr/>
          </p:nvSpPr>
          <p:spPr>
            <a:xfrm>
              <a:off x="1914525" y="1276351"/>
              <a:ext cx="4300729" cy="4336841"/>
            </a:xfrm>
            <a:custGeom>
              <a:avLst/>
              <a:gdLst>
                <a:gd name="connsiteX0" fmla="*/ 0 w 4276725"/>
                <a:gd name="connsiteY0" fmla="*/ 0 h 4114800"/>
                <a:gd name="connsiteX1" fmla="*/ 1028700 w 4276725"/>
                <a:gd name="connsiteY1" fmla="*/ 866775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4478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857500 w 4276725"/>
                <a:gd name="connsiteY8" fmla="*/ 221932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302473"/>
                <a:gd name="connsiteY0" fmla="*/ 0 h 4114800"/>
                <a:gd name="connsiteX1" fmla="*/ 1190625 w 4302473"/>
                <a:gd name="connsiteY1" fmla="*/ 990600 h 4114800"/>
                <a:gd name="connsiteX2" fmla="*/ 1095375 w 4302473"/>
                <a:gd name="connsiteY2" fmla="*/ 1152525 h 4114800"/>
                <a:gd name="connsiteX3" fmla="*/ 1371600 w 4302473"/>
                <a:gd name="connsiteY3" fmla="*/ 1390650 h 4114800"/>
                <a:gd name="connsiteX4" fmla="*/ 1276350 w 4302473"/>
                <a:gd name="connsiteY4" fmla="*/ 1552575 h 4114800"/>
                <a:gd name="connsiteX5" fmla="*/ 1590675 w 4302473"/>
                <a:gd name="connsiteY5" fmla="*/ 1762125 h 4114800"/>
                <a:gd name="connsiteX6" fmla="*/ 1885950 w 4302473"/>
                <a:gd name="connsiteY6" fmla="*/ 1743075 h 4114800"/>
                <a:gd name="connsiteX7" fmla="*/ 1562100 w 4302473"/>
                <a:gd name="connsiteY7" fmla="*/ 2362200 h 4114800"/>
                <a:gd name="connsiteX8" fmla="*/ 2524125 w 4302473"/>
                <a:gd name="connsiteY8" fmla="*/ 2162175 h 4114800"/>
                <a:gd name="connsiteX9" fmla="*/ 2838450 w 4302473"/>
                <a:gd name="connsiteY9" fmla="*/ 2228850 h 4114800"/>
                <a:gd name="connsiteX10" fmla="*/ 4276725 w 4302473"/>
                <a:gd name="connsiteY10" fmla="*/ 3314700 h 4114800"/>
                <a:gd name="connsiteX11" fmla="*/ 3952875 w 4302473"/>
                <a:gd name="connsiteY11" fmla="*/ 3590925 h 4114800"/>
                <a:gd name="connsiteX12" fmla="*/ 3524250 w 4302473"/>
                <a:gd name="connsiteY12" fmla="*/ 3914775 h 4114800"/>
                <a:gd name="connsiteX13" fmla="*/ 3124200 w 4302473"/>
                <a:gd name="connsiteY13" fmla="*/ 4114800 h 4114800"/>
                <a:gd name="connsiteX14" fmla="*/ 2514600 w 4302473"/>
                <a:gd name="connsiteY14" fmla="*/ 4114800 h 4114800"/>
                <a:gd name="connsiteX15" fmla="*/ 2257425 w 4302473"/>
                <a:gd name="connsiteY15" fmla="*/ 3695700 h 4114800"/>
                <a:gd name="connsiteX16" fmla="*/ 1828800 w 4302473"/>
                <a:gd name="connsiteY16" fmla="*/ 3409950 h 4114800"/>
                <a:gd name="connsiteX17" fmla="*/ 1476375 w 4302473"/>
                <a:gd name="connsiteY17" fmla="*/ 3171825 h 4114800"/>
                <a:gd name="connsiteX18" fmla="*/ 1114425 w 4302473"/>
                <a:gd name="connsiteY18" fmla="*/ 3019425 h 4114800"/>
                <a:gd name="connsiteX19" fmla="*/ 933450 w 4302473"/>
                <a:gd name="connsiteY19" fmla="*/ 2733675 h 4114800"/>
                <a:gd name="connsiteX20" fmla="*/ 619125 w 4302473"/>
                <a:gd name="connsiteY20" fmla="*/ 2476500 h 4114800"/>
                <a:gd name="connsiteX21" fmla="*/ 447675 w 4302473"/>
                <a:gd name="connsiteY21" fmla="*/ 2571750 h 4114800"/>
                <a:gd name="connsiteX22" fmla="*/ 152400 w 4302473"/>
                <a:gd name="connsiteY22" fmla="*/ 2333625 h 4114800"/>
                <a:gd name="connsiteX23" fmla="*/ 142875 w 4302473"/>
                <a:gd name="connsiteY23" fmla="*/ 2305050 h 4114800"/>
                <a:gd name="connsiteX0" fmla="*/ 0 w 4315610"/>
                <a:gd name="connsiteY0" fmla="*/ 0 h 4114800"/>
                <a:gd name="connsiteX1" fmla="*/ 1190625 w 4315610"/>
                <a:gd name="connsiteY1" fmla="*/ 990600 h 4114800"/>
                <a:gd name="connsiteX2" fmla="*/ 1095375 w 4315610"/>
                <a:gd name="connsiteY2" fmla="*/ 1152525 h 4114800"/>
                <a:gd name="connsiteX3" fmla="*/ 1371600 w 4315610"/>
                <a:gd name="connsiteY3" fmla="*/ 1390650 h 4114800"/>
                <a:gd name="connsiteX4" fmla="*/ 1276350 w 4315610"/>
                <a:gd name="connsiteY4" fmla="*/ 1552575 h 4114800"/>
                <a:gd name="connsiteX5" fmla="*/ 1590675 w 4315610"/>
                <a:gd name="connsiteY5" fmla="*/ 1762125 h 4114800"/>
                <a:gd name="connsiteX6" fmla="*/ 1885950 w 4315610"/>
                <a:gd name="connsiteY6" fmla="*/ 1743075 h 4114800"/>
                <a:gd name="connsiteX7" fmla="*/ 1562100 w 4315610"/>
                <a:gd name="connsiteY7" fmla="*/ 2362200 h 4114800"/>
                <a:gd name="connsiteX8" fmla="*/ 2524125 w 4315610"/>
                <a:gd name="connsiteY8" fmla="*/ 2162175 h 4114800"/>
                <a:gd name="connsiteX9" fmla="*/ 2838450 w 4315610"/>
                <a:gd name="connsiteY9" fmla="*/ 2228850 h 4114800"/>
                <a:gd name="connsiteX10" fmla="*/ 4276725 w 4315610"/>
                <a:gd name="connsiteY10" fmla="*/ 3314700 h 4114800"/>
                <a:gd name="connsiteX11" fmla="*/ 3952875 w 4315610"/>
                <a:gd name="connsiteY11" fmla="*/ 3590925 h 4114800"/>
                <a:gd name="connsiteX12" fmla="*/ 3524250 w 4315610"/>
                <a:gd name="connsiteY12" fmla="*/ 3914775 h 4114800"/>
                <a:gd name="connsiteX13" fmla="*/ 3124200 w 4315610"/>
                <a:gd name="connsiteY13" fmla="*/ 4114800 h 4114800"/>
                <a:gd name="connsiteX14" fmla="*/ 2514600 w 4315610"/>
                <a:gd name="connsiteY14" fmla="*/ 4114800 h 4114800"/>
                <a:gd name="connsiteX15" fmla="*/ 2257425 w 4315610"/>
                <a:gd name="connsiteY15" fmla="*/ 3695700 h 4114800"/>
                <a:gd name="connsiteX16" fmla="*/ 1828800 w 4315610"/>
                <a:gd name="connsiteY16" fmla="*/ 3409950 h 4114800"/>
                <a:gd name="connsiteX17" fmla="*/ 1476375 w 4315610"/>
                <a:gd name="connsiteY17" fmla="*/ 3171825 h 4114800"/>
                <a:gd name="connsiteX18" fmla="*/ 1114425 w 4315610"/>
                <a:gd name="connsiteY18" fmla="*/ 3019425 h 4114800"/>
                <a:gd name="connsiteX19" fmla="*/ 933450 w 4315610"/>
                <a:gd name="connsiteY19" fmla="*/ 2733675 h 4114800"/>
                <a:gd name="connsiteX20" fmla="*/ 619125 w 4315610"/>
                <a:gd name="connsiteY20" fmla="*/ 2476500 h 4114800"/>
                <a:gd name="connsiteX21" fmla="*/ 447675 w 4315610"/>
                <a:gd name="connsiteY21" fmla="*/ 2571750 h 4114800"/>
                <a:gd name="connsiteX22" fmla="*/ 152400 w 4315610"/>
                <a:gd name="connsiteY22" fmla="*/ 2333625 h 4114800"/>
                <a:gd name="connsiteX23" fmla="*/ 142875 w 4315610"/>
                <a:gd name="connsiteY23" fmla="*/ 2305050 h 4114800"/>
                <a:gd name="connsiteX0" fmla="*/ 0 w 4251400"/>
                <a:gd name="connsiteY0" fmla="*/ 0 h 4114800"/>
                <a:gd name="connsiteX1" fmla="*/ 1190625 w 4251400"/>
                <a:gd name="connsiteY1" fmla="*/ 990600 h 4114800"/>
                <a:gd name="connsiteX2" fmla="*/ 1095375 w 4251400"/>
                <a:gd name="connsiteY2" fmla="*/ 1152525 h 4114800"/>
                <a:gd name="connsiteX3" fmla="*/ 1371600 w 4251400"/>
                <a:gd name="connsiteY3" fmla="*/ 1390650 h 4114800"/>
                <a:gd name="connsiteX4" fmla="*/ 1276350 w 4251400"/>
                <a:gd name="connsiteY4" fmla="*/ 1552575 h 4114800"/>
                <a:gd name="connsiteX5" fmla="*/ 1590675 w 4251400"/>
                <a:gd name="connsiteY5" fmla="*/ 1762125 h 4114800"/>
                <a:gd name="connsiteX6" fmla="*/ 1885950 w 4251400"/>
                <a:gd name="connsiteY6" fmla="*/ 1743075 h 4114800"/>
                <a:gd name="connsiteX7" fmla="*/ 1562100 w 4251400"/>
                <a:gd name="connsiteY7" fmla="*/ 2362200 h 4114800"/>
                <a:gd name="connsiteX8" fmla="*/ 2524125 w 4251400"/>
                <a:gd name="connsiteY8" fmla="*/ 2162175 h 4114800"/>
                <a:gd name="connsiteX9" fmla="*/ 2838450 w 4251400"/>
                <a:gd name="connsiteY9" fmla="*/ 2228850 h 4114800"/>
                <a:gd name="connsiteX10" fmla="*/ 4200525 w 4251400"/>
                <a:gd name="connsiteY10" fmla="*/ 3267075 h 4114800"/>
                <a:gd name="connsiteX11" fmla="*/ 3952875 w 4251400"/>
                <a:gd name="connsiteY11" fmla="*/ 3590925 h 4114800"/>
                <a:gd name="connsiteX12" fmla="*/ 3524250 w 4251400"/>
                <a:gd name="connsiteY12" fmla="*/ 3914775 h 4114800"/>
                <a:gd name="connsiteX13" fmla="*/ 3124200 w 4251400"/>
                <a:gd name="connsiteY13" fmla="*/ 4114800 h 4114800"/>
                <a:gd name="connsiteX14" fmla="*/ 2514600 w 4251400"/>
                <a:gd name="connsiteY14" fmla="*/ 4114800 h 4114800"/>
                <a:gd name="connsiteX15" fmla="*/ 2257425 w 4251400"/>
                <a:gd name="connsiteY15" fmla="*/ 3695700 h 4114800"/>
                <a:gd name="connsiteX16" fmla="*/ 1828800 w 4251400"/>
                <a:gd name="connsiteY16" fmla="*/ 3409950 h 4114800"/>
                <a:gd name="connsiteX17" fmla="*/ 1476375 w 4251400"/>
                <a:gd name="connsiteY17" fmla="*/ 3171825 h 4114800"/>
                <a:gd name="connsiteX18" fmla="*/ 1114425 w 4251400"/>
                <a:gd name="connsiteY18" fmla="*/ 3019425 h 4114800"/>
                <a:gd name="connsiteX19" fmla="*/ 933450 w 4251400"/>
                <a:gd name="connsiteY19" fmla="*/ 2733675 h 4114800"/>
                <a:gd name="connsiteX20" fmla="*/ 619125 w 4251400"/>
                <a:gd name="connsiteY20" fmla="*/ 2476500 h 4114800"/>
                <a:gd name="connsiteX21" fmla="*/ 447675 w 4251400"/>
                <a:gd name="connsiteY21" fmla="*/ 2571750 h 4114800"/>
                <a:gd name="connsiteX22" fmla="*/ 152400 w 4251400"/>
                <a:gd name="connsiteY22" fmla="*/ 2333625 h 4114800"/>
                <a:gd name="connsiteX23" fmla="*/ 142875 w 4251400"/>
                <a:gd name="connsiteY23" fmla="*/ 2305050 h 4114800"/>
                <a:gd name="connsiteX0" fmla="*/ 0 w 4305862"/>
                <a:gd name="connsiteY0" fmla="*/ 0 h 4114800"/>
                <a:gd name="connsiteX1" fmla="*/ 1190625 w 4305862"/>
                <a:gd name="connsiteY1" fmla="*/ 990600 h 4114800"/>
                <a:gd name="connsiteX2" fmla="*/ 1095375 w 4305862"/>
                <a:gd name="connsiteY2" fmla="*/ 1152525 h 4114800"/>
                <a:gd name="connsiteX3" fmla="*/ 1371600 w 4305862"/>
                <a:gd name="connsiteY3" fmla="*/ 1390650 h 4114800"/>
                <a:gd name="connsiteX4" fmla="*/ 1276350 w 4305862"/>
                <a:gd name="connsiteY4" fmla="*/ 1552575 h 4114800"/>
                <a:gd name="connsiteX5" fmla="*/ 1590675 w 4305862"/>
                <a:gd name="connsiteY5" fmla="*/ 1762125 h 4114800"/>
                <a:gd name="connsiteX6" fmla="*/ 1885950 w 4305862"/>
                <a:gd name="connsiteY6" fmla="*/ 1743075 h 4114800"/>
                <a:gd name="connsiteX7" fmla="*/ 1562100 w 4305862"/>
                <a:gd name="connsiteY7" fmla="*/ 2362200 h 4114800"/>
                <a:gd name="connsiteX8" fmla="*/ 2524125 w 4305862"/>
                <a:gd name="connsiteY8" fmla="*/ 2162175 h 4114800"/>
                <a:gd name="connsiteX9" fmla="*/ 2838450 w 4305862"/>
                <a:gd name="connsiteY9" fmla="*/ 2228850 h 4114800"/>
                <a:gd name="connsiteX10" fmla="*/ 4200525 w 4305862"/>
                <a:gd name="connsiteY10" fmla="*/ 3267075 h 4114800"/>
                <a:gd name="connsiteX11" fmla="*/ 3952875 w 4305862"/>
                <a:gd name="connsiteY11" fmla="*/ 3590925 h 4114800"/>
                <a:gd name="connsiteX12" fmla="*/ 3524250 w 4305862"/>
                <a:gd name="connsiteY12" fmla="*/ 3914775 h 4114800"/>
                <a:gd name="connsiteX13" fmla="*/ 3124200 w 4305862"/>
                <a:gd name="connsiteY13" fmla="*/ 4114800 h 4114800"/>
                <a:gd name="connsiteX14" fmla="*/ 2514600 w 4305862"/>
                <a:gd name="connsiteY14" fmla="*/ 4114800 h 4114800"/>
                <a:gd name="connsiteX15" fmla="*/ 2257425 w 4305862"/>
                <a:gd name="connsiteY15" fmla="*/ 3695700 h 4114800"/>
                <a:gd name="connsiteX16" fmla="*/ 1828800 w 4305862"/>
                <a:gd name="connsiteY16" fmla="*/ 3409950 h 4114800"/>
                <a:gd name="connsiteX17" fmla="*/ 1476375 w 4305862"/>
                <a:gd name="connsiteY17" fmla="*/ 3171825 h 4114800"/>
                <a:gd name="connsiteX18" fmla="*/ 1114425 w 4305862"/>
                <a:gd name="connsiteY18" fmla="*/ 3019425 h 4114800"/>
                <a:gd name="connsiteX19" fmla="*/ 933450 w 4305862"/>
                <a:gd name="connsiteY19" fmla="*/ 2733675 h 4114800"/>
                <a:gd name="connsiteX20" fmla="*/ 619125 w 4305862"/>
                <a:gd name="connsiteY20" fmla="*/ 2476500 h 4114800"/>
                <a:gd name="connsiteX21" fmla="*/ 447675 w 4305862"/>
                <a:gd name="connsiteY21" fmla="*/ 2571750 h 4114800"/>
                <a:gd name="connsiteX22" fmla="*/ 152400 w 4305862"/>
                <a:gd name="connsiteY22" fmla="*/ 2333625 h 4114800"/>
                <a:gd name="connsiteX23" fmla="*/ 142875 w 4305862"/>
                <a:gd name="connsiteY23" fmla="*/ 2305050 h 4114800"/>
                <a:gd name="connsiteX0" fmla="*/ 0 w 4296221"/>
                <a:gd name="connsiteY0" fmla="*/ 0 h 4114800"/>
                <a:gd name="connsiteX1" fmla="*/ 1190625 w 4296221"/>
                <a:gd name="connsiteY1" fmla="*/ 990600 h 4114800"/>
                <a:gd name="connsiteX2" fmla="*/ 1095375 w 4296221"/>
                <a:gd name="connsiteY2" fmla="*/ 1152525 h 4114800"/>
                <a:gd name="connsiteX3" fmla="*/ 1371600 w 4296221"/>
                <a:gd name="connsiteY3" fmla="*/ 1390650 h 4114800"/>
                <a:gd name="connsiteX4" fmla="*/ 1276350 w 4296221"/>
                <a:gd name="connsiteY4" fmla="*/ 1552575 h 4114800"/>
                <a:gd name="connsiteX5" fmla="*/ 1590675 w 4296221"/>
                <a:gd name="connsiteY5" fmla="*/ 1762125 h 4114800"/>
                <a:gd name="connsiteX6" fmla="*/ 1885950 w 4296221"/>
                <a:gd name="connsiteY6" fmla="*/ 1743075 h 4114800"/>
                <a:gd name="connsiteX7" fmla="*/ 1562100 w 4296221"/>
                <a:gd name="connsiteY7" fmla="*/ 2362200 h 4114800"/>
                <a:gd name="connsiteX8" fmla="*/ 2524125 w 4296221"/>
                <a:gd name="connsiteY8" fmla="*/ 2162175 h 4114800"/>
                <a:gd name="connsiteX9" fmla="*/ 2838450 w 4296221"/>
                <a:gd name="connsiteY9" fmla="*/ 2228850 h 4114800"/>
                <a:gd name="connsiteX10" fmla="*/ 4200525 w 4296221"/>
                <a:gd name="connsiteY10" fmla="*/ 3267075 h 4114800"/>
                <a:gd name="connsiteX11" fmla="*/ 3905250 w 4296221"/>
                <a:gd name="connsiteY11" fmla="*/ 3552825 h 4114800"/>
                <a:gd name="connsiteX12" fmla="*/ 3524250 w 4296221"/>
                <a:gd name="connsiteY12" fmla="*/ 3914775 h 4114800"/>
                <a:gd name="connsiteX13" fmla="*/ 3124200 w 4296221"/>
                <a:gd name="connsiteY13" fmla="*/ 4114800 h 4114800"/>
                <a:gd name="connsiteX14" fmla="*/ 2514600 w 4296221"/>
                <a:gd name="connsiteY14" fmla="*/ 4114800 h 4114800"/>
                <a:gd name="connsiteX15" fmla="*/ 2257425 w 4296221"/>
                <a:gd name="connsiteY15" fmla="*/ 3695700 h 4114800"/>
                <a:gd name="connsiteX16" fmla="*/ 1828800 w 4296221"/>
                <a:gd name="connsiteY16" fmla="*/ 3409950 h 4114800"/>
                <a:gd name="connsiteX17" fmla="*/ 1476375 w 4296221"/>
                <a:gd name="connsiteY17" fmla="*/ 3171825 h 4114800"/>
                <a:gd name="connsiteX18" fmla="*/ 1114425 w 4296221"/>
                <a:gd name="connsiteY18" fmla="*/ 3019425 h 4114800"/>
                <a:gd name="connsiteX19" fmla="*/ 933450 w 4296221"/>
                <a:gd name="connsiteY19" fmla="*/ 2733675 h 4114800"/>
                <a:gd name="connsiteX20" fmla="*/ 619125 w 4296221"/>
                <a:gd name="connsiteY20" fmla="*/ 2476500 h 4114800"/>
                <a:gd name="connsiteX21" fmla="*/ 447675 w 4296221"/>
                <a:gd name="connsiteY21" fmla="*/ 2571750 h 4114800"/>
                <a:gd name="connsiteX22" fmla="*/ 152400 w 4296221"/>
                <a:gd name="connsiteY22" fmla="*/ 2333625 h 4114800"/>
                <a:gd name="connsiteX23" fmla="*/ 142875 w 4296221"/>
                <a:gd name="connsiteY23" fmla="*/ 2305050 h 4114800"/>
                <a:gd name="connsiteX0" fmla="*/ 0 w 4243525"/>
                <a:gd name="connsiteY0" fmla="*/ 0 h 4114800"/>
                <a:gd name="connsiteX1" fmla="*/ 1190625 w 4243525"/>
                <a:gd name="connsiteY1" fmla="*/ 990600 h 4114800"/>
                <a:gd name="connsiteX2" fmla="*/ 1095375 w 4243525"/>
                <a:gd name="connsiteY2" fmla="*/ 1152525 h 4114800"/>
                <a:gd name="connsiteX3" fmla="*/ 1371600 w 4243525"/>
                <a:gd name="connsiteY3" fmla="*/ 1390650 h 4114800"/>
                <a:gd name="connsiteX4" fmla="*/ 1276350 w 4243525"/>
                <a:gd name="connsiteY4" fmla="*/ 1552575 h 4114800"/>
                <a:gd name="connsiteX5" fmla="*/ 1590675 w 4243525"/>
                <a:gd name="connsiteY5" fmla="*/ 1762125 h 4114800"/>
                <a:gd name="connsiteX6" fmla="*/ 1885950 w 4243525"/>
                <a:gd name="connsiteY6" fmla="*/ 1743075 h 4114800"/>
                <a:gd name="connsiteX7" fmla="*/ 1562100 w 4243525"/>
                <a:gd name="connsiteY7" fmla="*/ 2362200 h 4114800"/>
                <a:gd name="connsiteX8" fmla="*/ 2524125 w 4243525"/>
                <a:gd name="connsiteY8" fmla="*/ 2162175 h 4114800"/>
                <a:gd name="connsiteX9" fmla="*/ 2838450 w 4243525"/>
                <a:gd name="connsiteY9" fmla="*/ 2228850 h 4114800"/>
                <a:gd name="connsiteX10" fmla="*/ 4133850 w 4243525"/>
                <a:gd name="connsiteY10" fmla="*/ 3181350 h 4114800"/>
                <a:gd name="connsiteX11" fmla="*/ 3905250 w 4243525"/>
                <a:gd name="connsiteY11" fmla="*/ 3552825 h 4114800"/>
                <a:gd name="connsiteX12" fmla="*/ 3524250 w 4243525"/>
                <a:gd name="connsiteY12" fmla="*/ 3914775 h 4114800"/>
                <a:gd name="connsiteX13" fmla="*/ 3124200 w 4243525"/>
                <a:gd name="connsiteY13" fmla="*/ 4114800 h 4114800"/>
                <a:gd name="connsiteX14" fmla="*/ 2514600 w 4243525"/>
                <a:gd name="connsiteY14" fmla="*/ 4114800 h 4114800"/>
                <a:gd name="connsiteX15" fmla="*/ 2257425 w 4243525"/>
                <a:gd name="connsiteY15" fmla="*/ 3695700 h 4114800"/>
                <a:gd name="connsiteX16" fmla="*/ 1828800 w 4243525"/>
                <a:gd name="connsiteY16" fmla="*/ 3409950 h 4114800"/>
                <a:gd name="connsiteX17" fmla="*/ 1476375 w 4243525"/>
                <a:gd name="connsiteY17" fmla="*/ 3171825 h 4114800"/>
                <a:gd name="connsiteX18" fmla="*/ 1114425 w 4243525"/>
                <a:gd name="connsiteY18" fmla="*/ 3019425 h 4114800"/>
                <a:gd name="connsiteX19" fmla="*/ 933450 w 4243525"/>
                <a:gd name="connsiteY19" fmla="*/ 2733675 h 4114800"/>
                <a:gd name="connsiteX20" fmla="*/ 619125 w 4243525"/>
                <a:gd name="connsiteY20" fmla="*/ 2476500 h 4114800"/>
                <a:gd name="connsiteX21" fmla="*/ 447675 w 4243525"/>
                <a:gd name="connsiteY21" fmla="*/ 2571750 h 4114800"/>
                <a:gd name="connsiteX22" fmla="*/ 152400 w 4243525"/>
                <a:gd name="connsiteY22" fmla="*/ 2333625 h 4114800"/>
                <a:gd name="connsiteX23" fmla="*/ 142875 w 4243525"/>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56323"/>
                <a:gd name="connsiteY0" fmla="*/ 0 h 4114800"/>
                <a:gd name="connsiteX1" fmla="*/ 1190625 w 4256323"/>
                <a:gd name="connsiteY1" fmla="*/ 990600 h 4114800"/>
                <a:gd name="connsiteX2" fmla="*/ 1095375 w 4256323"/>
                <a:gd name="connsiteY2" fmla="*/ 1152525 h 4114800"/>
                <a:gd name="connsiteX3" fmla="*/ 1371600 w 4256323"/>
                <a:gd name="connsiteY3" fmla="*/ 1390650 h 4114800"/>
                <a:gd name="connsiteX4" fmla="*/ 1276350 w 4256323"/>
                <a:gd name="connsiteY4" fmla="*/ 1552575 h 4114800"/>
                <a:gd name="connsiteX5" fmla="*/ 1590675 w 4256323"/>
                <a:gd name="connsiteY5" fmla="*/ 1762125 h 4114800"/>
                <a:gd name="connsiteX6" fmla="*/ 1885950 w 4256323"/>
                <a:gd name="connsiteY6" fmla="*/ 1743075 h 4114800"/>
                <a:gd name="connsiteX7" fmla="*/ 1562100 w 4256323"/>
                <a:gd name="connsiteY7" fmla="*/ 2362200 h 4114800"/>
                <a:gd name="connsiteX8" fmla="*/ 2524125 w 4256323"/>
                <a:gd name="connsiteY8" fmla="*/ 2162175 h 4114800"/>
                <a:gd name="connsiteX9" fmla="*/ 2838450 w 4256323"/>
                <a:gd name="connsiteY9" fmla="*/ 2228850 h 4114800"/>
                <a:gd name="connsiteX10" fmla="*/ 4133850 w 4256323"/>
                <a:gd name="connsiteY10" fmla="*/ 3181350 h 4114800"/>
                <a:gd name="connsiteX11" fmla="*/ 3848100 w 4256323"/>
                <a:gd name="connsiteY11" fmla="*/ 3562350 h 4114800"/>
                <a:gd name="connsiteX12" fmla="*/ 3524250 w 4256323"/>
                <a:gd name="connsiteY12" fmla="*/ 3886200 h 4114800"/>
                <a:gd name="connsiteX13" fmla="*/ 3124200 w 4256323"/>
                <a:gd name="connsiteY13" fmla="*/ 4114800 h 4114800"/>
                <a:gd name="connsiteX14" fmla="*/ 2514600 w 4256323"/>
                <a:gd name="connsiteY14" fmla="*/ 4114800 h 4114800"/>
                <a:gd name="connsiteX15" fmla="*/ 2257425 w 4256323"/>
                <a:gd name="connsiteY15" fmla="*/ 3695700 h 4114800"/>
                <a:gd name="connsiteX16" fmla="*/ 1828800 w 4256323"/>
                <a:gd name="connsiteY16" fmla="*/ 3409950 h 4114800"/>
                <a:gd name="connsiteX17" fmla="*/ 1476375 w 4256323"/>
                <a:gd name="connsiteY17" fmla="*/ 3171825 h 4114800"/>
                <a:gd name="connsiteX18" fmla="*/ 1114425 w 4256323"/>
                <a:gd name="connsiteY18" fmla="*/ 3019425 h 4114800"/>
                <a:gd name="connsiteX19" fmla="*/ 933450 w 4256323"/>
                <a:gd name="connsiteY19" fmla="*/ 2733675 h 4114800"/>
                <a:gd name="connsiteX20" fmla="*/ 619125 w 4256323"/>
                <a:gd name="connsiteY20" fmla="*/ 2476500 h 4114800"/>
                <a:gd name="connsiteX21" fmla="*/ 447675 w 4256323"/>
                <a:gd name="connsiteY21" fmla="*/ 2571750 h 4114800"/>
                <a:gd name="connsiteX22" fmla="*/ 152400 w 4256323"/>
                <a:gd name="connsiteY22" fmla="*/ 2333625 h 4114800"/>
                <a:gd name="connsiteX23" fmla="*/ 142875 w 4256323"/>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438525 w 4265214"/>
                <a:gd name="connsiteY12" fmla="*/ 382905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38481"/>
                <a:gd name="connsiteX1" fmla="*/ 1190625 w 4257100"/>
                <a:gd name="connsiteY1" fmla="*/ 990600 h 4138481"/>
                <a:gd name="connsiteX2" fmla="*/ 1095375 w 4257100"/>
                <a:gd name="connsiteY2" fmla="*/ 1152525 h 4138481"/>
                <a:gd name="connsiteX3" fmla="*/ 1371600 w 4257100"/>
                <a:gd name="connsiteY3" fmla="*/ 1390650 h 4138481"/>
                <a:gd name="connsiteX4" fmla="*/ 1276350 w 4257100"/>
                <a:gd name="connsiteY4" fmla="*/ 1552575 h 4138481"/>
                <a:gd name="connsiteX5" fmla="*/ 1590675 w 4257100"/>
                <a:gd name="connsiteY5" fmla="*/ 1762125 h 4138481"/>
                <a:gd name="connsiteX6" fmla="*/ 1885950 w 4257100"/>
                <a:gd name="connsiteY6" fmla="*/ 1743075 h 4138481"/>
                <a:gd name="connsiteX7" fmla="*/ 1562100 w 4257100"/>
                <a:gd name="connsiteY7" fmla="*/ 2362200 h 4138481"/>
                <a:gd name="connsiteX8" fmla="*/ 2524125 w 4257100"/>
                <a:gd name="connsiteY8" fmla="*/ 2162175 h 4138481"/>
                <a:gd name="connsiteX9" fmla="*/ 2838450 w 4257100"/>
                <a:gd name="connsiteY9" fmla="*/ 2228850 h 4138481"/>
                <a:gd name="connsiteX10" fmla="*/ 4133850 w 4257100"/>
                <a:gd name="connsiteY10" fmla="*/ 3181350 h 4138481"/>
                <a:gd name="connsiteX11" fmla="*/ 3810000 w 4257100"/>
                <a:gd name="connsiteY11" fmla="*/ 3562350 h 4138481"/>
                <a:gd name="connsiteX12" fmla="*/ 3438525 w 4257100"/>
                <a:gd name="connsiteY12" fmla="*/ 3829050 h 4138481"/>
                <a:gd name="connsiteX13" fmla="*/ 3124200 w 4257100"/>
                <a:gd name="connsiteY13" fmla="*/ 4114800 h 4138481"/>
                <a:gd name="connsiteX14" fmla="*/ 2514600 w 4257100"/>
                <a:gd name="connsiteY14" fmla="*/ 4114800 h 4138481"/>
                <a:gd name="connsiteX15" fmla="*/ 2257425 w 4257100"/>
                <a:gd name="connsiteY15" fmla="*/ 3695700 h 4138481"/>
                <a:gd name="connsiteX16" fmla="*/ 1828800 w 4257100"/>
                <a:gd name="connsiteY16" fmla="*/ 3409950 h 4138481"/>
                <a:gd name="connsiteX17" fmla="*/ 1476375 w 4257100"/>
                <a:gd name="connsiteY17" fmla="*/ 3171825 h 4138481"/>
                <a:gd name="connsiteX18" fmla="*/ 1114425 w 4257100"/>
                <a:gd name="connsiteY18" fmla="*/ 3019425 h 4138481"/>
                <a:gd name="connsiteX19" fmla="*/ 933450 w 4257100"/>
                <a:gd name="connsiteY19" fmla="*/ 2733675 h 4138481"/>
                <a:gd name="connsiteX20" fmla="*/ 619125 w 4257100"/>
                <a:gd name="connsiteY20" fmla="*/ 2476500 h 4138481"/>
                <a:gd name="connsiteX21" fmla="*/ 447675 w 4257100"/>
                <a:gd name="connsiteY21" fmla="*/ 2571750 h 4138481"/>
                <a:gd name="connsiteX22" fmla="*/ 152400 w 4257100"/>
                <a:gd name="connsiteY22" fmla="*/ 2333625 h 4138481"/>
                <a:gd name="connsiteX23" fmla="*/ 142875 w 4257100"/>
                <a:gd name="connsiteY23" fmla="*/ 2305050 h 4138481"/>
                <a:gd name="connsiteX0" fmla="*/ 0 w 4257100"/>
                <a:gd name="connsiteY0" fmla="*/ 0 h 4199466"/>
                <a:gd name="connsiteX1" fmla="*/ 1190625 w 4257100"/>
                <a:gd name="connsiteY1" fmla="*/ 990600 h 4199466"/>
                <a:gd name="connsiteX2" fmla="*/ 1095375 w 4257100"/>
                <a:gd name="connsiteY2" fmla="*/ 1152525 h 4199466"/>
                <a:gd name="connsiteX3" fmla="*/ 1371600 w 4257100"/>
                <a:gd name="connsiteY3" fmla="*/ 1390650 h 4199466"/>
                <a:gd name="connsiteX4" fmla="*/ 1276350 w 4257100"/>
                <a:gd name="connsiteY4" fmla="*/ 1552575 h 4199466"/>
                <a:gd name="connsiteX5" fmla="*/ 1590675 w 4257100"/>
                <a:gd name="connsiteY5" fmla="*/ 1762125 h 4199466"/>
                <a:gd name="connsiteX6" fmla="*/ 1885950 w 4257100"/>
                <a:gd name="connsiteY6" fmla="*/ 1743075 h 4199466"/>
                <a:gd name="connsiteX7" fmla="*/ 1562100 w 4257100"/>
                <a:gd name="connsiteY7" fmla="*/ 2362200 h 4199466"/>
                <a:gd name="connsiteX8" fmla="*/ 2524125 w 4257100"/>
                <a:gd name="connsiteY8" fmla="*/ 2162175 h 4199466"/>
                <a:gd name="connsiteX9" fmla="*/ 2838450 w 4257100"/>
                <a:gd name="connsiteY9" fmla="*/ 2228850 h 4199466"/>
                <a:gd name="connsiteX10" fmla="*/ 4133850 w 4257100"/>
                <a:gd name="connsiteY10" fmla="*/ 3181350 h 4199466"/>
                <a:gd name="connsiteX11" fmla="*/ 3810000 w 4257100"/>
                <a:gd name="connsiteY11" fmla="*/ 3562350 h 4199466"/>
                <a:gd name="connsiteX12" fmla="*/ 3438525 w 4257100"/>
                <a:gd name="connsiteY12" fmla="*/ 3829050 h 4199466"/>
                <a:gd name="connsiteX13" fmla="*/ 3124200 w 4257100"/>
                <a:gd name="connsiteY13" fmla="*/ 4114800 h 4199466"/>
                <a:gd name="connsiteX14" fmla="*/ 2514600 w 4257100"/>
                <a:gd name="connsiteY14" fmla="*/ 4114800 h 4199466"/>
                <a:gd name="connsiteX15" fmla="*/ 2257425 w 4257100"/>
                <a:gd name="connsiteY15" fmla="*/ 3695700 h 4199466"/>
                <a:gd name="connsiteX16" fmla="*/ 1828800 w 4257100"/>
                <a:gd name="connsiteY16" fmla="*/ 3409950 h 4199466"/>
                <a:gd name="connsiteX17" fmla="*/ 1476375 w 4257100"/>
                <a:gd name="connsiteY17" fmla="*/ 3171825 h 4199466"/>
                <a:gd name="connsiteX18" fmla="*/ 1114425 w 4257100"/>
                <a:gd name="connsiteY18" fmla="*/ 3019425 h 4199466"/>
                <a:gd name="connsiteX19" fmla="*/ 933450 w 4257100"/>
                <a:gd name="connsiteY19" fmla="*/ 2733675 h 4199466"/>
                <a:gd name="connsiteX20" fmla="*/ 619125 w 4257100"/>
                <a:gd name="connsiteY20" fmla="*/ 2476500 h 4199466"/>
                <a:gd name="connsiteX21" fmla="*/ 447675 w 4257100"/>
                <a:gd name="connsiteY21" fmla="*/ 2571750 h 4199466"/>
                <a:gd name="connsiteX22" fmla="*/ 152400 w 4257100"/>
                <a:gd name="connsiteY22" fmla="*/ 2333625 h 4199466"/>
                <a:gd name="connsiteX23" fmla="*/ 142875 w 4257100"/>
                <a:gd name="connsiteY23" fmla="*/ 2305050 h 4199466"/>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447675 w 4257100"/>
                <a:gd name="connsiteY21" fmla="*/ 2571750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42875 w 4257100"/>
                <a:gd name="connsiteY22"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274847"/>
                <a:gd name="connsiteY0" fmla="*/ 0 h 4250625"/>
                <a:gd name="connsiteX1" fmla="*/ 1190625 w 4274847"/>
                <a:gd name="connsiteY1" fmla="*/ 990600 h 4250625"/>
                <a:gd name="connsiteX2" fmla="*/ 1095375 w 4274847"/>
                <a:gd name="connsiteY2" fmla="*/ 1152525 h 4250625"/>
                <a:gd name="connsiteX3" fmla="*/ 1371600 w 4274847"/>
                <a:gd name="connsiteY3" fmla="*/ 1390650 h 4250625"/>
                <a:gd name="connsiteX4" fmla="*/ 1276350 w 4274847"/>
                <a:gd name="connsiteY4" fmla="*/ 1552575 h 4250625"/>
                <a:gd name="connsiteX5" fmla="*/ 1590675 w 4274847"/>
                <a:gd name="connsiteY5" fmla="*/ 1762125 h 4250625"/>
                <a:gd name="connsiteX6" fmla="*/ 1863090 w 4274847"/>
                <a:gd name="connsiteY6" fmla="*/ 1735455 h 4250625"/>
                <a:gd name="connsiteX7" fmla="*/ 1584960 w 4274847"/>
                <a:gd name="connsiteY7" fmla="*/ 2419350 h 4250625"/>
                <a:gd name="connsiteX8" fmla="*/ 2493645 w 4274847"/>
                <a:gd name="connsiteY8" fmla="*/ 2150745 h 4250625"/>
                <a:gd name="connsiteX9" fmla="*/ 2838450 w 4274847"/>
                <a:gd name="connsiteY9" fmla="*/ 2228850 h 4250625"/>
                <a:gd name="connsiteX10" fmla="*/ 4210050 w 4274847"/>
                <a:gd name="connsiteY10" fmla="*/ 3192780 h 4250625"/>
                <a:gd name="connsiteX11" fmla="*/ 3810000 w 4274847"/>
                <a:gd name="connsiteY11" fmla="*/ 3562350 h 4250625"/>
                <a:gd name="connsiteX12" fmla="*/ 3438525 w 4274847"/>
                <a:gd name="connsiteY12" fmla="*/ 3829050 h 4250625"/>
                <a:gd name="connsiteX13" fmla="*/ 3124200 w 4274847"/>
                <a:gd name="connsiteY13" fmla="*/ 4114800 h 4250625"/>
                <a:gd name="connsiteX14" fmla="*/ 2514600 w 4274847"/>
                <a:gd name="connsiteY14" fmla="*/ 4114800 h 4250625"/>
                <a:gd name="connsiteX15" fmla="*/ 2257425 w 4274847"/>
                <a:gd name="connsiteY15" fmla="*/ 3695700 h 4250625"/>
                <a:gd name="connsiteX16" fmla="*/ 1905000 w 4274847"/>
                <a:gd name="connsiteY16" fmla="*/ 3421380 h 4250625"/>
                <a:gd name="connsiteX17" fmla="*/ 1491615 w 4274847"/>
                <a:gd name="connsiteY17" fmla="*/ 3133725 h 4250625"/>
                <a:gd name="connsiteX18" fmla="*/ 1099185 w 4274847"/>
                <a:gd name="connsiteY18" fmla="*/ 3011805 h 4250625"/>
                <a:gd name="connsiteX19" fmla="*/ 933450 w 4274847"/>
                <a:gd name="connsiteY19" fmla="*/ 2733675 h 4250625"/>
                <a:gd name="connsiteX20" fmla="*/ 666750 w 4274847"/>
                <a:gd name="connsiteY20" fmla="*/ 2543175 h 4250625"/>
                <a:gd name="connsiteX21" fmla="*/ 581025 w 4274847"/>
                <a:gd name="connsiteY21" fmla="*/ 2676525 h 4250625"/>
                <a:gd name="connsiteX22" fmla="*/ 200025 w 4274847"/>
                <a:gd name="connsiteY22" fmla="*/ 2457450 h 4250625"/>
                <a:gd name="connsiteX0" fmla="*/ 0 w 4283478"/>
                <a:gd name="connsiteY0" fmla="*/ 0 h 4250625"/>
                <a:gd name="connsiteX1" fmla="*/ 1190625 w 4283478"/>
                <a:gd name="connsiteY1" fmla="*/ 990600 h 4250625"/>
                <a:gd name="connsiteX2" fmla="*/ 1095375 w 4283478"/>
                <a:gd name="connsiteY2" fmla="*/ 1152525 h 4250625"/>
                <a:gd name="connsiteX3" fmla="*/ 1371600 w 4283478"/>
                <a:gd name="connsiteY3" fmla="*/ 1390650 h 4250625"/>
                <a:gd name="connsiteX4" fmla="*/ 1276350 w 4283478"/>
                <a:gd name="connsiteY4" fmla="*/ 1552575 h 4250625"/>
                <a:gd name="connsiteX5" fmla="*/ 1590675 w 4283478"/>
                <a:gd name="connsiteY5" fmla="*/ 1762125 h 4250625"/>
                <a:gd name="connsiteX6" fmla="*/ 1863090 w 4283478"/>
                <a:gd name="connsiteY6" fmla="*/ 1735455 h 4250625"/>
                <a:gd name="connsiteX7" fmla="*/ 1584960 w 4283478"/>
                <a:gd name="connsiteY7" fmla="*/ 2419350 h 4250625"/>
                <a:gd name="connsiteX8" fmla="*/ 2493645 w 4283478"/>
                <a:gd name="connsiteY8" fmla="*/ 2150745 h 4250625"/>
                <a:gd name="connsiteX9" fmla="*/ 2838450 w 4283478"/>
                <a:gd name="connsiteY9" fmla="*/ 2228850 h 4250625"/>
                <a:gd name="connsiteX10" fmla="*/ 4210050 w 4283478"/>
                <a:gd name="connsiteY10" fmla="*/ 3192780 h 4250625"/>
                <a:gd name="connsiteX11" fmla="*/ 3867150 w 4283478"/>
                <a:gd name="connsiteY11" fmla="*/ 3558540 h 4250625"/>
                <a:gd name="connsiteX12" fmla="*/ 3438525 w 4283478"/>
                <a:gd name="connsiteY12" fmla="*/ 3829050 h 4250625"/>
                <a:gd name="connsiteX13" fmla="*/ 3124200 w 4283478"/>
                <a:gd name="connsiteY13" fmla="*/ 4114800 h 4250625"/>
                <a:gd name="connsiteX14" fmla="*/ 2514600 w 4283478"/>
                <a:gd name="connsiteY14" fmla="*/ 4114800 h 4250625"/>
                <a:gd name="connsiteX15" fmla="*/ 2257425 w 4283478"/>
                <a:gd name="connsiteY15" fmla="*/ 3695700 h 4250625"/>
                <a:gd name="connsiteX16" fmla="*/ 1905000 w 4283478"/>
                <a:gd name="connsiteY16" fmla="*/ 3421380 h 4250625"/>
                <a:gd name="connsiteX17" fmla="*/ 1491615 w 4283478"/>
                <a:gd name="connsiteY17" fmla="*/ 3133725 h 4250625"/>
                <a:gd name="connsiteX18" fmla="*/ 1099185 w 4283478"/>
                <a:gd name="connsiteY18" fmla="*/ 3011805 h 4250625"/>
                <a:gd name="connsiteX19" fmla="*/ 933450 w 4283478"/>
                <a:gd name="connsiteY19" fmla="*/ 2733675 h 4250625"/>
                <a:gd name="connsiteX20" fmla="*/ 666750 w 4283478"/>
                <a:gd name="connsiteY20" fmla="*/ 2543175 h 4250625"/>
                <a:gd name="connsiteX21" fmla="*/ 581025 w 4283478"/>
                <a:gd name="connsiteY21" fmla="*/ 2676525 h 4250625"/>
                <a:gd name="connsiteX22" fmla="*/ 200025 w 4283478"/>
                <a:gd name="connsiteY22" fmla="*/ 2457450 h 4250625"/>
                <a:gd name="connsiteX0" fmla="*/ 0 w 4277041"/>
                <a:gd name="connsiteY0" fmla="*/ 0 h 4250625"/>
                <a:gd name="connsiteX1" fmla="*/ 1190625 w 4277041"/>
                <a:gd name="connsiteY1" fmla="*/ 990600 h 4250625"/>
                <a:gd name="connsiteX2" fmla="*/ 1095375 w 4277041"/>
                <a:gd name="connsiteY2" fmla="*/ 1152525 h 4250625"/>
                <a:gd name="connsiteX3" fmla="*/ 1371600 w 4277041"/>
                <a:gd name="connsiteY3" fmla="*/ 1390650 h 4250625"/>
                <a:gd name="connsiteX4" fmla="*/ 1276350 w 4277041"/>
                <a:gd name="connsiteY4" fmla="*/ 1552575 h 4250625"/>
                <a:gd name="connsiteX5" fmla="*/ 1590675 w 4277041"/>
                <a:gd name="connsiteY5" fmla="*/ 1762125 h 4250625"/>
                <a:gd name="connsiteX6" fmla="*/ 1863090 w 4277041"/>
                <a:gd name="connsiteY6" fmla="*/ 1735455 h 4250625"/>
                <a:gd name="connsiteX7" fmla="*/ 1584960 w 4277041"/>
                <a:gd name="connsiteY7" fmla="*/ 2419350 h 4250625"/>
                <a:gd name="connsiteX8" fmla="*/ 2493645 w 4277041"/>
                <a:gd name="connsiteY8" fmla="*/ 2150745 h 4250625"/>
                <a:gd name="connsiteX9" fmla="*/ 2838450 w 4277041"/>
                <a:gd name="connsiteY9" fmla="*/ 2228850 h 4250625"/>
                <a:gd name="connsiteX10" fmla="*/ 4210050 w 4277041"/>
                <a:gd name="connsiteY10" fmla="*/ 3192780 h 4250625"/>
                <a:gd name="connsiteX11" fmla="*/ 3867150 w 4277041"/>
                <a:gd name="connsiteY11" fmla="*/ 3558540 h 4250625"/>
                <a:gd name="connsiteX12" fmla="*/ 3438525 w 4277041"/>
                <a:gd name="connsiteY12" fmla="*/ 3829050 h 4250625"/>
                <a:gd name="connsiteX13" fmla="*/ 3124200 w 4277041"/>
                <a:gd name="connsiteY13" fmla="*/ 4114800 h 4250625"/>
                <a:gd name="connsiteX14" fmla="*/ 2514600 w 4277041"/>
                <a:gd name="connsiteY14" fmla="*/ 4114800 h 4250625"/>
                <a:gd name="connsiteX15" fmla="*/ 2257425 w 4277041"/>
                <a:gd name="connsiteY15" fmla="*/ 3695700 h 4250625"/>
                <a:gd name="connsiteX16" fmla="*/ 1905000 w 4277041"/>
                <a:gd name="connsiteY16" fmla="*/ 3421380 h 4250625"/>
                <a:gd name="connsiteX17" fmla="*/ 1491615 w 4277041"/>
                <a:gd name="connsiteY17" fmla="*/ 3133725 h 4250625"/>
                <a:gd name="connsiteX18" fmla="*/ 1099185 w 4277041"/>
                <a:gd name="connsiteY18" fmla="*/ 3011805 h 4250625"/>
                <a:gd name="connsiteX19" fmla="*/ 933450 w 4277041"/>
                <a:gd name="connsiteY19" fmla="*/ 2733675 h 4250625"/>
                <a:gd name="connsiteX20" fmla="*/ 666750 w 4277041"/>
                <a:gd name="connsiteY20" fmla="*/ 2543175 h 4250625"/>
                <a:gd name="connsiteX21" fmla="*/ 581025 w 4277041"/>
                <a:gd name="connsiteY21" fmla="*/ 2676525 h 4250625"/>
                <a:gd name="connsiteX22" fmla="*/ 200025 w 4277041"/>
                <a:gd name="connsiteY22" fmla="*/ 2457450 h 4250625"/>
                <a:gd name="connsiteX0" fmla="*/ 0 w 4248076"/>
                <a:gd name="connsiteY0" fmla="*/ 0 h 4250625"/>
                <a:gd name="connsiteX1" fmla="*/ 1190625 w 4248076"/>
                <a:gd name="connsiteY1" fmla="*/ 990600 h 4250625"/>
                <a:gd name="connsiteX2" fmla="*/ 1095375 w 4248076"/>
                <a:gd name="connsiteY2" fmla="*/ 1152525 h 4250625"/>
                <a:gd name="connsiteX3" fmla="*/ 1371600 w 4248076"/>
                <a:gd name="connsiteY3" fmla="*/ 1390650 h 4250625"/>
                <a:gd name="connsiteX4" fmla="*/ 1276350 w 4248076"/>
                <a:gd name="connsiteY4" fmla="*/ 1552575 h 4250625"/>
                <a:gd name="connsiteX5" fmla="*/ 1590675 w 4248076"/>
                <a:gd name="connsiteY5" fmla="*/ 1762125 h 4250625"/>
                <a:gd name="connsiteX6" fmla="*/ 1863090 w 4248076"/>
                <a:gd name="connsiteY6" fmla="*/ 1735455 h 4250625"/>
                <a:gd name="connsiteX7" fmla="*/ 1584960 w 4248076"/>
                <a:gd name="connsiteY7" fmla="*/ 2419350 h 4250625"/>
                <a:gd name="connsiteX8" fmla="*/ 2493645 w 4248076"/>
                <a:gd name="connsiteY8" fmla="*/ 2150745 h 4250625"/>
                <a:gd name="connsiteX9" fmla="*/ 2838450 w 4248076"/>
                <a:gd name="connsiteY9" fmla="*/ 2228850 h 4250625"/>
                <a:gd name="connsiteX10" fmla="*/ 4175760 w 4248076"/>
                <a:gd name="connsiteY10" fmla="*/ 3162300 h 4250625"/>
                <a:gd name="connsiteX11" fmla="*/ 3867150 w 4248076"/>
                <a:gd name="connsiteY11" fmla="*/ 3558540 h 4250625"/>
                <a:gd name="connsiteX12" fmla="*/ 3438525 w 4248076"/>
                <a:gd name="connsiteY12" fmla="*/ 3829050 h 4250625"/>
                <a:gd name="connsiteX13" fmla="*/ 3124200 w 4248076"/>
                <a:gd name="connsiteY13" fmla="*/ 4114800 h 4250625"/>
                <a:gd name="connsiteX14" fmla="*/ 2514600 w 4248076"/>
                <a:gd name="connsiteY14" fmla="*/ 4114800 h 4250625"/>
                <a:gd name="connsiteX15" fmla="*/ 2257425 w 4248076"/>
                <a:gd name="connsiteY15" fmla="*/ 3695700 h 4250625"/>
                <a:gd name="connsiteX16" fmla="*/ 1905000 w 4248076"/>
                <a:gd name="connsiteY16" fmla="*/ 3421380 h 4250625"/>
                <a:gd name="connsiteX17" fmla="*/ 1491615 w 4248076"/>
                <a:gd name="connsiteY17" fmla="*/ 3133725 h 4250625"/>
                <a:gd name="connsiteX18" fmla="*/ 1099185 w 4248076"/>
                <a:gd name="connsiteY18" fmla="*/ 3011805 h 4250625"/>
                <a:gd name="connsiteX19" fmla="*/ 933450 w 4248076"/>
                <a:gd name="connsiteY19" fmla="*/ 2733675 h 4250625"/>
                <a:gd name="connsiteX20" fmla="*/ 666750 w 4248076"/>
                <a:gd name="connsiteY20" fmla="*/ 2543175 h 4250625"/>
                <a:gd name="connsiteX21" fmla="*/ 581025 w 4248076"/>
                <a:gd name="connsiteY21" fmla="*/ 2676525 h 4250625"/>
                <a:gd name="connsiteX22" fmla="*/ 200025 w 4248076"/>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61033"/>
                <a:gd name="connsiteX1" fmla="*/ 1190625 w 4300729"/>
                <a:gd name="connsiteY1" fmla="*/ 990600 h 4261033"/>
                <a:gd name="connsiteX2" fmla="*/ 1095375 w 4300729"/>
                <a:gd name="connsiteY2" fmla="*/ 1152525 h 4261033"/>
                <a:gd name="connsiteX3" fmla="*/ 1371600 w 4300729"/>
                <a:gd name="connsiteY3" fmla="*/ 1390650 h 4261033"/>
                <a:gd name="connsiteX4" fmla="*/ 1276350 w 4300729"/>
                <a:gd name="connsiteY4" fmla="*/ 1552575 h 4261033"/>
                <a:gd name="connsiteX5" fmla="*/ 1590675 w 4300729"/>
                <a:gd name="connsiteY5" fmla="*/ 1762125 h 4261033"/>
                <a:gd name="connsiteX6" fmla="*/ 1863090 w 4300729"/>
                <a:gd name="connsiteY6" fmla="*/ 1735455 h 4261033"/>
                <a:gd name="connsiteX7" fmla="*/ 1584960 w 4300729"/>
                <a:gd name="connsiteY7" fmla="*/ 2419350 h 4261033"/>
                <a:gd name="connsiteX8" fmla="*/ 2493645 w 4300729"/>
                <a:gd name="connsiteY8" fmla="*/ 2150745 h 4261033"/>
                <a:gd name="connsiteX9" fmla="*/ 2838450 w 4300729"/>
                <a:gd name="connsiteY9" fmla="*/ 2228850 h 4261033"/>
                <a:gd name="connsiteX10" fmla="*/ 4175760 w 4300729"/>
                <a:gd name="connsiteY10" fmla="*/ 3162300 h 4261033"/>
                <a:gd name="connsiteX11" fmla="*/ 3867150 w 4300729"/>
                <a:gd name="connsiteY11" fmla="*/ 3558540 h 4261033"/>
                <a:gd name="connsiteX12" fmla="*/ 3499485 w 4300729"/>
                <a:gd name="connsiteY12" fmla="*/ 3825240 h 4261033"/>
                <a:gd name="connsiteX13" fmla="*/ 3124200 w 4300729"/>
                <a:gd name="connsiteY13" fmla="*/ 4114800 h 4261033"/>
                <a:gd name="connsiteX14" fmla="*/ 2514600 w 4300729"/>
                <a:gd name="connsiteY14" fmla="*/ 4114800 h 4261033"/>
                <a:gd name="connsiteX15" fmla="*/ 2257425 w 4300729"/>
                <a:gd name="connsiteY15" fmla="*/ 3695700 h 4261033"/>
                <a:gd name="connsiteX16" fmla="*/ 1905000 w 4300729"/>
                <a:gd name="connsiteY16" fmla="*/ 3421380 h 4261033"/>
                <a:gd name="connsiteX17" fmla="*/ 1491615 w 4300729"/>
                <a:gd name="connsiteY17" fmla="*/ 3133725 h 4261033"/>
                <a:gd name="connsiteX18" fmla="*/ 1099185 w 4300729"/>
                <a:gd name="connsiteY18" fmla="*/ 3011805 h 4261033"/>
                <a:gd name="connsiteX19" fmla="*/ 933450 w 4300729"/>
                <a:gd name="connsiteY19" fmla="*/ 2733675 h 4261033"/>
                <a:gd name="connsiteX20" fmla="*/ 666750 w 4300729"/>
                <a:gd name="connsiteY20" fmla="*/ 2543175 h 4261033"/>
                <a:gd name="connsiteX21" fmla="*/ 581025 w 4300729"/>
                <a:gd name="connsiteY21" fmla="*/ 2676525 h 4261033"/>
                <a:gd name="connsiteX22" fmla="*/ 200025 w 4300729"/>
                <a:gd name="connsiteY22" fmla="*/ 2457450 h 4261033"/>
                <a:gd name="connsiteX0" fmla="*/ 0 w 4300729"/>
                <a:gd name="connsiteY0" fmla="*/ 0 h 4314977"/>
                <a:gd name="connsiteX1" fmla="*/ 1190625 w 4300729"/>
                <a:gd name="connsiteY1" fmla="*/ 990600 h 4314977"/>
                <a:gd name="connsiteX2" fmla="*/ 1095375 w 4300729"/>
                <a:gd name="connsiteY2" fmla="*/ 1152525 h 4314977"/>
                <a:gd name="connsiteX3" fmla="*/ 1371600 w 4300729"/>
                <a:gd name="connsiteY3" fmla="*/ 1390650 h 4314977"/>
                <a:gd name="connsiteX4" fmla="*/ 1276350 w 4300729"/>
                <a:gd name="connsiteY4" fmla="*/ 1552575 h 4314977"/>
                <a:gd name="connsiteX5" fmla="*/ 1590675 w 4300729"/>
                <a:gd name="connsiteY5" fmla="*/ 1762125 h 4314977"/>
                <a:gd name="connsiteX6" fmla="*/ 1863090 w 4300729"/>
                <a:gd name="connsiteY6" fmla="*/ 1735455 h 4314977"/>
                <a:gd name="connsiteX7" fmla="*/ 1584960 w 4300729"/>
                <a:gd name="connsiteY7" fmla="*/ 2419350 h 4314977"/>
                <a:gd name="connsiteX8" fmla="*/ 2493645 w 4300729"/>
                <a:gd name="connsiteY8" fmla="*/ 2150745 h 4314977"/>
                <a:gd name="connsiteX9" fmla="*/ 2838450 w 4300729"/>
                <a:gd name="connsiteY9" fmla="*/ 2228850 h 4314977"/>
                <a:gd name="connsiteX10" fmla="*/ 4175760 w 4300729"/>
                <a:gd name="connsiteY10" fmla="*/ 3162300 h 4314977"/>
                <a:gd name="connsiteX11" fmla="*/ 3867150 w 4300729"/>
                <a:gd name="connsiteY11" fmla="*/ 3558540 h 4314977"/>
                <a:gd name="connsiteX12" fmla="*/ 3499485 w 4300729"/>
                <a:gd name="connsiteY12" fmla="*/ 3825240 h 4314977"/>
                <a:gd name="connsiteX13" fmla="*/ 3124200 w 4300729"/>
                <a:gd name="connsiteY13" fmla="*/ 4114800 h 4314977"/>
                <a:gd name="connsiteX14" fmla="*/ 2514600 w 4300729"/>
                <a:gd name="connsiteY14" fmla="*/ 4114800 h 4314977"/>
                <a:gd name="connsiteX15" fmla="*/ 2257425 w 4300729"/>
                <a:gd name="connsiteY15" fmla="*/ 3695700 h 4314977"/>
                <a:gd name="connsiteX16" fmla="*/ 1905000 w 4300729"/>
                <a:gd name="connsiteY16" fmla="*/ 3421380 h 4314977"/>
                <a:gd name="connsiteX17" fmla="*/ 1491615 w 4300729"/>
                <a:gd name="connsiteY17" fmla="*/ 3133725 h 4314977"/>
                <a:gd name="connsiteX18" fmla="*/ 1099185 w 4300729"/>
                <a:gd name="connsiteY18" fmla="*/ 3011805 h 4314977"/>
                <a:gd name="connsiteX19" fmla="*/ 933450 w 4300729"/>
                <a:gd name="connsiteY19" fmla="*/ 2733675 h 4314977"/>
                <a:gd name="connsiteX20" fmla="*/ 666750 w 4300729"/>
                <a:gd name="connsiteY20" fmla="*/ 2543175 h 4314977"/>
                <a:gd name="connsiteX21" fmla="*/ 581025 w 4300729"/>
                <a:gd name="connsiteY21" fmla="*/ 2676525 h 4314977"/>
                <a:gd name="connsiteX22" fmla="*/ 200025 w 4300729"/>
                <a:gd name="connsiteY22" fmla="*/ 2457450 h 4314977"/>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00729" h="4336841">
                  <a:moveTo>
                    <a:pt x="0" y="0"/>
                  </a:moveTo>
                  <a:lnTo>
                    <a:pt x="1190625" y="990600"/>
                  </a:lnTo>
                  <a:lnTo>
                    <a:pt x="1095375" y="1152525"/>
                  </a:lnTo>
                  <a:lnTo>
                    <a:pt x="1371600" y="1390650"/>
                  </a:lnTo>
                  <a:cubicBezTo>
                    <a:pt x="1343660" y="1424940"/>
                    <a:pt x="1330960" y="1468755"/>
                    <a:pt x="1276350" y="1552575"/>
                  </a:cubicBezTo>
                  <a:lnTo>
                    <a:pt x="1590675" y="1762125"/>
                  </a:lnTo>
                  <a:lnTo>
                    <a:pt x="1863090" y="1735455"/>
                  </a:lnTo>
                  <a:cubicBezTo>
                    <a:pt x="1779905" y="1943100"/>
                    <a:pt x="1500505" y="2352675"/>
                    <a:pt x="1584960" y="2419350"/>
                  </a:cubicBezTo>
                  <a:cubicBezTo>
                    <a:pt x="1848485" y="2598420"/>
                    <a:pt x="2131060" y="2545080"/>
                    <a:pt x="2493645" y="2150745"/>
                  </a:cubicBezTo>
                  <a:cubicBezTo>
                    <a:pt x="2632710" y="2167890"/>
                    <a:pt x="2667000" y="2194560"/>
                    <a:pt x="2838450" y="2228850"/>
                  </a:cubicBezTo>
                  <a:cubicBezTo>
                    <a:pt x="3365500" y="2581275"/>
                    <a:pt x="3705860" y="2830830"/>
                    <a:pt x="4175760" y="3162300"/>
                  </a:cubicBezTo>
                  <a:cubicBezTo>
                    <a:pt x="4492625" y="3402965"/>
                    <a:pt x="4138930" y="3763645"/>
                    <a:pt x="3867150" y="3558540"/>
                  </a:cubicBezTo>
                  <a:cubicBezTo>
                    <a:pt x="4075430" y="3846830"/>
                    <a:pt x="3731260" y="4053205"/>
                    <a:pt x="3499485" y="3825240"/>
                  </a:cubicBezTo>
                  <a:cubicBezTo>
                    <a:pt x="3655695" y="4135755"/>
                    <a:pt x="3339465" y="4251960"/>
                    <a:pt x="3124200" y="4114800"/>
                  </a:cubicBezTo>
                  <a:cubicBezTo>
                    <a:pt x="3195320" y="4331970"/>
                    <a:pt x="2860675" y="4480560"/>
                    <a:pt x="2514600" y="4114800"/>
                  </a:cubicBezTo>
                  <a:cubicBezTo>
                    <a:pt x="2600325" y="3889375"/>
                    <a:pt x="2466975" y="3663950"/>
                    <a:pt x="2257425" y="3695700"/>
                  </a:cubicBezTo>
                  <a:cubicBezTo>
                    <a:pt x="2286000" y="3454400"/>
                    <a:pt x="2052637" y="3331845"/>
                    <a:pt x="1905000" y="3421380"/>
                  </a:cubicBezTo>
                  <a:cubicBezTo>
                    <a:pt x="1963925" y="3231958"/>
                    <a:pt x="1637665" y="3032125"/>
                    <a:pt x="1491615" y="3133725"/>
                  </a:cubicBezTo>
                  <a:cubicBezTo>
                    <a:pt x="1548130" y="2995295"/>
                    <a:pt x="1286510" y="2834005"/>
                    <a:pt x="1099185" y="3011805"/>
                  </a:cubicBezTo>
                  <a:lnTo>
                    <a:pt x="933450" y="2733675"/>
                  </a:lnTo>
                  <a:lnTo>
                    <a:pt x="666750" y="2543175"/>
                  </a:lnTo>
                  <a:lnTo>
                    <a:pt x="581025" y="2676525"/>
                  </a:lnTo>
                  <a:lnTo>
                    <a:pt x="200025" y="2457450"/>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0" name="Freeform 5">
              <a:extLst>
                <a:ext uri="{FF2B5EF4-FFF2-40B4-BE49-F238E27FC236}">
                  <a16:creationId xmlns:a16="http://schemas.microsoft.com/office/drawing/2014/main" xmlns="" id="{0ACC4DC7-AB32-4E54-B7FF-ABCBE0AED07C}"/>
                </a:ext>
              </a:extLst>
            </p:cNvPr>
            <p:cNvSpPr/>
            <p:nvPr/>
          </p:nvSpPr>
          <p:spPr>
            <a:xfrm>
              <a:off x="2979453" y="4301052"/>
              <a:ext cx="1379276" cy="1206796"/>
            </a:xfrm>
            <a:custGeom>
              <a:avLst/>
              <a:gdLst>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57150 w 1381125"/>
                <a:gd name="connsiteY10" fmla="*/ 24765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22479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194310 h 1209675"/>
                <a:gd name="connsiteX0" fmla="*/ 3810 w 1384935"/>
                <a:gd name="connsiteY0" fmla="*/ 228600 h 1209675"/>
                <a:gd name="connsiteX1" fmla="*/ 289560 w 1384935"/>
                <a:gd name="connsiteY1" fmla="*/ 381000 h 1209675"/>
                <a:gd name="connsiteX2" fmla="*/ 584835 w 1384935"/>
                <a:gd name="connsiteY2" fmla="*/ 676275 h 1209675"/>
                <a:gd name="connsiteX3" fmla="*/ 851535 w 1384935"/>
                <a:gd name="connsiteY3" fmla="*/ 952500 h 1209675"/>
                <a:gd name="connsiteX4" fmla="*/ 1261110 w 1384935"/>
                <a:gd name="connsiteY4" fmla="*/ 1209675 h 1209675"/>
                <a:gd name="connsiteX5" fmla="*/ 1384935 w 1384935"/>
                <a:gd name="connsiteY5" fmla="*/ 828675 h 1209675"/>
                <a:gd name="connsiteX6" fmla="*/ 1127760 w 1384935"/>
                <a:gd name="connsiteY6" fmla="*/ 676275 h 1209675"/>
                <a:gd name="connsiteX7" fmla="*/ 842010 w 1384935"/>
                <a:gd name="connsiteY7" fmla="*/ 400050 h 1209675"/>
                <a:gd name="connsiteX8" fmla="*/ 451485 w 1384935"/>
                <a:gd name="connsiteY8" fmla="*/ 219075 h 1209675"/>
                <a:gd name="connsiteX9" fmla="*/ 118110 w 1384935"/>
                <a:gd name="connsiteY9" fmla="*/ 0 h 1209675"/>
                <a:gd name="connsiteX10" fmla="*/ 0 w 1384935"/>
                <a:gd name="connsiteY10" fmla="*/ 23622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106805"/>
                <a:gd name="connsiteX1" fmla="*/ 243840 w 1388745"/>
                <a:gd name="connsiteY1" fmla="*/ 377190 h 1106805"/>
                <a:gd name="connsiteX2" fmla="*/ 588645 w 1388745"/>
                <a:gd name="connsiteY2" fmla="*/ 676275 h 1106805"/>
                <a:gd name="connsiteX3" fmla="*/ 855345 w 1388745"/>
                <a:gd name="connsiteY3" fmla="*/ 952500 h 1106805"/>
                <a:gd name="connsiteX4" fmla="*/ 1268730 w 1388745"/>
                <a:gd name="connsiteY4" fmla="*/ 1106805 h 1106805"/>
                <a:gd name="connsiteX5" fmla="*/ 1388745 w 1388745"/>
                <a:gd name="connsiteY5" fmla="*/ 828675 h 1106805"/>
                <a:gd name="connsiteX6" fmla="*/ 1131570 w 1388745"/>
                <a:gd name="connsiteY6" fmla="*/ 676275 h 1106805"/>
                <a:gd name="connsiteX7" fmla="*/ 845820 w 1388745"/>
                <a:gd name="connsiteY7" fmla="*/ 400050 h 1106805"/>
                <a:gd name="connsiteX8" fmla="*/ 455295 w 1388745"/>
                <a:gd name="connsiteY8" fmla="*/ 219075 h 1106805"/>
                <a:gd name="connsiteX9" fmla="*/ 121920 w 1388745"/>
                <a:gd name="connsiteY9" fmla="*/ 0 h 1106805"/>
                <a:gd name="connsiteX10" fmla="*/ 0 w 1388745"/>
                <a:gd name="connsiteY10" fmla="*/ 201930 h 1106805"/>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76446"/>
                <a:gd name="connsiteY0" fmla="*/ 228600 h 1161688"/>
                <a:gd name="connsiteX1" fmla="*/ 243840 w 1376446"/>
                <a:gd name="connsiteY1" fmla="*/ 377190 h 1161688"/>
                <a:gd name="connsiteX2" fmla="*/ 588645 w 1376446"/>
                <a:gd name="connsiteY2" fmla="*/ 676275 h 1161688"/>
                <a:gd name="connsiteX3" fmla="*/ 855345 w 1376446"/>
                <a:gd name="connsiteY3" fmla="*/ 952500 h 1161688"/>
                <a:gd name="connsiteX4" fmla="*/ 1268730 w 1376446"/>
                <a:gd name="connsiteY4" fmla="*/ 1106805 h 1161688"/>
                <a:gd name="connsiteX5" fmla="*/ 1365885 w 1376446"/>
                <a:gd name="connsiteY5" fmla="*/ 859155 h 1161688"/>
                <a:gd name="connsiteX6" fmla="*/ 1131570 w 1376446"/>
                <a:gd name="connsiteY6" fmla="*/ 676275 h 1161688"/>
                <a:gd name="connsiteX7" fmla="*/ 845820 w 1376446"/>
                <a:gd name="connsiteY7" fmla="*/ 400050 h 1161688"/>
                <a:gd name="connsiteX8" fmla="*/ 455295 w 1376446"/>
                <a:gd name="connsiteY8" fmla="*/ 219075 h 1161688"/>
                <a:gd name="connsiteX9" fmla="*/ 121920 w 1376446"/>
                <a:gd name="connsiteY9" fmla="*/ 0 h 1161688"/>
                <a:gd name="connsiteX10" fmla="*/ 0 w 1376446"/>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51322 h 1184410"/>
                <a:gd name="connsiteX1" fmla="*/ 243840 w 1365973"/>
                <a:gd name="connsiteY1" fmla="*/ 399912 h 1184410"/>
                <a:gd name="connsiteX2" fmla="*/ 588645 w 1365973"/>
                <a:gd name="connsiteY2" fmla="*/ 698997 h 1184410"/>
                <a:gd name="connsiteX3" fmla="*/ 855345 w 1365973"/>
                <a:gd name="connsiteY3" fmla="*/ 975222 h 1184410"/>
                <a:gd name="connsiteX4" fmla="*/ 1268730 w 1365973"/>
                <a:gd name="connsiteY4" fmla="*/ 1129527 h 1184410"/>
                <a:gd name="connsiteX5" fmla="*/ 1365885 w 1365973"/>
                <a:gd name="connsiteY5" fmla="*/ 881877 h 1184410"/>
                <a:gd name="connsiteX6" fmla="*/ 1112520 w 1365973"/>
                <a:gd name="connsiteY6" fmla="*/ 725667 h 1184410"/>
                <a:gd name="connsiteX7" fmla="*/ 704850 w 1365973"/>
                <a:gd name="connsiteY7" fmla="*/ 441822 h 1184410"/>
                <a:gd name="connsiteX8" fmla="*/ 371475 w 1365973"/>
                <a:gd name="connsiteY8" fmla="*/ 199887 h 1184410"/>
                <a:gd name="connsiteX9" fmla="*/ 121920 w 1365973"/>
                <a:gd name="connsiteY9" fmla="*/ 22722 h 1184410"/>
                <a:gd name="connsiteX10" fmla="*/ 0 w 1365973"/>
                <a:gd name="connsiteY10" fmla="*/ 224652 h 1184410"/>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71475 w 1365973"/>
                <a:gd name="connsiteY8" fmla="*/ 212208 h 1196731"/>
                <a:gd name="connsiteX9" fmla="*/ 121920 w 1365973"/>
                <a:gd name="connsiteY9" fmla="*/ 35043 h 1196731"/>
                <a:gd name="connsiteX10" fmla="*/ 0 w 1365973"/>
                <a:gd name="connsiteY10" fmla="*/ 236973 h 1196731"/>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52425 w 1365973"/>
                <a:gd name="connsiteY8" fmla="*/ 212208 h 1196731"/>
                <a:gd name="connsiteX9" fmla="*/ 121920 w 1365973"/>
                <a:gd name="connsiteY9" fmla="*/ 35043 h 1196731"/>
                <a:gd name="connsiteX10" fmla="*/ 0 w 1365973"/>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3069 w 1379042"/>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11" fmla="*/ 1639 w 1379042"/>
                <a:gd name="connsiteY11" fmla="*/ 236973 h 1196731"/>
                <a:gd name="connsiteX0" fmla="*/ 2847 w 1380250"/>
                <a:gd name="connsiteY0" fmla="*/ 236973 h 1196731"/>
                <a:gd name="connsiteX1" fmla="*/ 258117 w 1380250"/>
                <a:gd name="connsiteY1" fmla="*/ 412233 h 1196731"/>
                <a:gd name="connsiteX2" fmla="*/ 602922 w 1380250"/>
                <a:gd name="connsiteY2" fmla="*/ 711318 h 1196731"/>
                <a:gd name="connsiteX3" fmla="*/ 869622 w 1380250"/>
                <a:gd name="connsiteY3" fmla="*/ 987543 h 1196731"/>
                <a:gd name="connsiteX4" fmla="*/ 1283007 w 1380250"/>
                <a:gd name="connsiteY4" fmla="*/ 1141848 h 1196731"/>
                <a:gd name="connsiteX5" fmla="*/ 1380162 w 1380250"/>
                <a:gd name="connsiteY5" fmla="*/ 894198 h 1196731"/>
                <a:gd name="connsiteX6" fmla="*/ 1126797 w 1380250"/>
                <a:gd name="connsiteY6" fmla="*/ 737988 h 1196731"/>
                <a:gd name="connsiteX7" fmla="*/ 719127 w 1380250"/>
                <a:gd name="connsiteY7" fmla="*/ 454143 h 1196731"/>
                <a:gd name="connsiteX8" fmla="*/ 366702 w 1380250"/>
                <a:gd name="connsiteY8" fmla="*/ 212208 h 1196731"/>
                <a:gd name="connsiteX9" fmla="*/ 136197 w 1380250"/>
                <a:gd name="connsiteY9" fmla="*/ 35043 h 1196731"/>
                <a:gd name="connsiteX10" fmla="*/ 2847 w 1380250"/>
                <a:gd name="connsiteY10" fmla="*/ 236973 h 1196731"/>
                <a:gd name="connsiteX0" fmla="*/ 1640 w 1379043"/>
                <a:gd name="connsiteY0" fmla="*/ 236973 h 1196731"/>
                <a:gd name="connsiteX1" fmla="*/ 256910 w 1379043"/>
                <a:gd name="connsiteY1" fmla="*/ 412233 h 1196731"/>
                <a:gd name="connsiteX2" fmla="*/ 601715 w 1379043"/>
                <a:gd name="connsiteY2" fmla="*/ 711318 h 1196731"/>
                <a:gd name="connsiteX3" fmla="*/ 868415 w 1379043"/>
                <a:gd name="connsiteY3" fmla="*/ 987543 h 1196731"/>
                <a:gd name="connsiteX4" fmla="*/ 1281800 w 1379043"/>
                <a:gd name="connsiteY4" fmla="*/ 1141848 h 1196731"/>
                <a:gd name="connsiteX5" fmla="*/ 1378955 w 1379043"/>
                <a:gd name="connsiteY5" fmla="*/ 894198 h 1196731"/>
                <a:gd name="connsiteX6" fmla="*/ 1125590 w 1379043"/>
                <a:gd name="connsiteY6" fmla="*/ 737988 h 1196731"/>
                <a:gd name="connsiteX7" fmla="*/ 717920 w 1379043"/>
                <a:gd name="connsiteY7" fmla="*/ 454143 h 1196731"/>
                <a:gd name="connsiteX8" fmla="*/ 365495 w 1379043"/>
                <a:gd name="connsiteY8" fmla="*/ 212208 h 1196731"/>
                <a:gd name="connsiteX9" fmla="*/ 134990 w 1379043"/>
                <a:gd name="connsiteY9" fmla="*/ 35043 h 1196731"/>
                <a:gd name="connsiteX10" fmla="*/ 1640 w 1379043"/>
                <a:gd name="connsiteY10" fmla="*/ 236973 h 1196731"/>
                <a:gd name="connsiteX0" fmla="*/ 17 w 1377420"/>
                <a:gd name="connsiteY0" fmla="*/ 236973 h 1196731"/>
                <a:gd name="connsiteX1" fmla="*/ 255287 w 1377420"/>
                <a:gd name="connsiteY1" fmla="*/ 412233 h 1196731"/>
                <a:gd name="connsiteX2" fmla="*/ 600092 w 1377420"/>
                <a:gd name="connsiteY2" fmla="*/ 711318 h 1196731"/>
                <a:gd name="connsiteX3" fmla="*/ 866792 w 1377420"/>
                <a:gd name="connsiteY3" fmla="*/ 987543 h 1196731"/>
                <a:gd name="connsiteX4" fmla="*/ 1280177 w 1377420"/>
                <a:gd name="connsiteY4" fmla="*/ 1141848 h 1196731"/>
                <a:gd name="connsiteX5" fmla="*/ 1377332 w 1377420"/>
                <a:gd name="connsiteY5" fmla="*/ 894198 h 1196731"/>
                <a:gd name="connsiteX6" fmla="*/ 1123967 w 1377420"/>
                <a:gd name="connsiteY6" fmla="*/ 737988 h 1196731"/>
                <a:gd name="connsiteX7" fmla="*/ 716297 w 1377420"/>
                <a:gd name="connsiteY7" fmla="*/ 454143 h 1196731"/>
                <a:gd name="connsiteX8" fmla="*/ 363872 w 1377420"/>
                <a:gd name="connsiteY8" fmla="*/ 212208 h 1196731"/>
                <a:gd name="connsiteX9" fmla="*/ 133367 w 1377420"/>
                <a:gd name="connsiteY9" fmla="*/ 35043 h 1196731"/>
                <a:gd name="connsiteX10" fmla="*/ 17 w 1377420"/>
                <a:gd name="connsiteY10" fmla="*/ 236973 h 1196731"/>
                <a:gd name="connsiteX0" fmla="*/ 3783 w 1381186"/>
                <a:gd name="connsiteY0" fmla="*/ 236973 h 1196731"/>
                <a:gd name="connsiteX1" fmla="*/ 259053 w 1381186"/>
                <a:gd name="connsiteY1" fmla="*/ 412233 h 1196731"/>
                <a:gd name="connsiteX2" fmla="*/ 603858 w 1381186"/>
                <a:gd name="connsiteY2" fmla="*/ 711318 h 1196731"/>
                <a:gd name="connsiteX3" fmla="*/ 870558 w 1381186"/>
                <a:gd name="connsiteY3" fmla="*/ 987543 h 1196731"/>
                <a:gd name="connsiteX4" fmla="*/ 1283943 w 1381186"/>
                <a:gd name="connsiteY4" fmla="*/ 1141848 h 1196731"/>
                <a:gd name="connsiteX5" fmla="*/ 1381098 w 1381186"/>
                <a:gd name="connsiteY5" fmla="*/ 894198 h 1196731"/>
                <a:gd name="connsiteX6" fmla="*/ 1127733 w 1381186"/>
                <a:gd name="connsiteY6" fmla="*/ 737988 h 1196731"/>
                <a:gd name="connsiteX7" fmla="*/ 720063 w 1381186"/>
                <a:gd name="connsiteY7" fmla="*/ 454143 h 1196731"/>
                <a:gd name="connsiteX8" fmla="*/ 367638 w 1381186"/>
                <a:gd name="connsiteY8" fmla="*/ 212208 h 1196731"/>
                <a:gd name="connsiteX9" fmla="*/ 137133 w 1381186"/>
                <a:gd name="connsiteY9" fmla="*/ 35043 h 1196731"/>
                <a:gd name="connsiteX10" fmla="*/ 3783 w 1381186"/>
                <a:gd name="connsiteY10" fmla="*/ 236973 h 1196731"/>
                <a:gd name="connsiteX0" fmla="*/ 4467 w 1381870"/>
                <a:gd name="connsiteY0" fmla="*/ 236973 h 1196731"/>
                <a:gd name="connsiteX1" fmla="*/ 259737 w 1381870"/>
                <a:gd name="connsiteY1" fmla="*/ 412233 h 1196731"/>
                <a:gd name="connsiteX2" fmla="*/ 604542 w 1381870"/>
                <a:gd name="connsiteY2" fmla="*/ 711318 h 1196731"/>
                <a:gd name="connsiteX3" fmla="*/ 871242 w 1381870"/>
                <a:gd name="connsiteY3" fmla="*/ 987543 h 1196731"/>
                <a:gd name="connsiteX4" fmla="*/ 1284627 w 1381870"/>
                <a:gd name="connsiteY4" fmla="*/ 1141848 h 1196731"/>
                <a:gd name="connsiteX5" fmla="*/ 1381782 w 1381870"/>
                <a:gd name="connsiteY5" fmla="*/ 894198 h 1196731"/>
                <a:gd name="connsiteX6" fmla="*/ 1128417 w 1381870"/>
                <a:gd name="connsiteY6" fmla="*/ 737988 h 1196731"/>
                <a:gd name="connsiteX7" fmla="*/ 720747 w 1381870"/>
                <a:gd name="connsiteY7" fmla="*/ 454143 h 1196731"/>
                <a:gd name="connsiteX8" fmla="*/ 368322 w 1381870"/>
                <a:gd name="connsiteY8" fmla="*/ 212208 h 1196731"/>
                <a:gd name="connsiteX9" fmla="*/ 137817 w 1381870"/>
                <a:gd name="connsiteY9" fmla="*/ 35043 h 1196731"/>
                <a:gd name="connsiteX10" fmla="*/ 4467 w 1381870"/>
                <a:gd name="connsiteY10" fmla="*/ 236973 h 1196731"/>
                <a:gd name="connsiteX0" fmla="*/ 4467 w 1381870"/>
                <a:gd name="connsiteY0" fmla="*/ 217026 h 1176784"/>
                <a:gd name="connsiteX1" fmla="*/ 259737 w 1381870"/>
                <a:gd name="connsiteY1" fmla="*/ 392286 h 1176784"/>
                <a:gd name="connsiteX2" fmla="*/ 604542 w 1381870"/>
                <a:gd name="connsiteY2" fmla="*/ 691371 h 1176784"/>
                <a:gd name="connsiteX3" fmla="*/ 871242 w 1381870"/>
                <a:gd name="connsiteY3" fmla="*/ 967596 h 1176784"/>
                <a:gd name="connsiteX4" fmla="*/ 1284627 w 1381870"/>
                <a:gd name="connsiteY4" fmla="*/ 1121901 h 1176784"/>
                <a:gd name="connsiteX5" fmla="*/ 1381782 w 1381870"/>
                <a:gd name="connsiteY5" fmla="*/ 874251 h 1176784"/>
                <a:gd name="connsiteX6" fmla="*/ 1128417 w 1381870"/>
                <a:gd name="connsiteY6" fmla="*/ 718041 h 1176784"/>
                <a:gd name="connsiteX7" fmla="*/ 720747 w 1381870"/>
                <a:gd name="connsiteY7" fmla="*/ 434196 h 1176784"/>
                <a:gd name="connsiteX8" fmla="*/ 368322 w 1381870"/>
                <a:gd name="connsiteY8" fmla="*/ 192261 h 1176784"/>
                <a:gd name="connsiteX9" fmla="*/ 137817 w 1381870"/>
                <a:gd name="connsiteY9" fmla="*/ 15096 h 1176784"/>
                <a:gd name="connsiteX10" fmla="*/ 4467 w 1381870"/>
                <a:gd name="connsiteY10" fmla="*/ 217026 h 1176784"/>
                <a:gd name="connsiteX0" fmla="*/ 4825 w 1382228"/>
                <a:gd name="connsiteY0" fmla="*/ 236461 h 1196219"/>
                <a:gd name="connsiteX1" fmla="*/ 260095 w 1382228"/>
                <a:gd name="connsiteY1" fmla="*/ 411721 h 1196219"/>
                <a:gd name="connsiteX2" fmla="*/ 604900 w 1382228"/>
                <a:gd name="connsiteY2" fmla="*/ 710806 h 1196219"/>
                <a:gd name="connsiteX3" fmla="*/ 871600 w 1382228"/>
                <a:gd name="connsiteY3" fmla="*/ 987031 h 1196219"/>
                <a:gd name="connsiteX4" fmla="*/ 1284985 w 1382228"/>
                <a:gd name="connsiteY4" fmla="*/ 1141336 h 1196219"/>
                <a:gd name="connsiteX5" fmla="*/ 1382140 w 1382228"/>
                <a:gd name="connsiteY5" fmla="*/ 893686 h 1196219"/>
                <a:gd name="connsiteX6" fmla="*/ 1128775 w 1382228"/>
                <a:gd name="connsiteY6" fmla="*/ 737476 h 1196219"/>
                <a:gd name="connsiteX7" fmla="*/ 721105 w 1382228"/>
                <a:gd name="connsiteY7" fmla="*/ 453631 h 1196219"/>
                <a:gd name="connsiteX8" fmla="*/ 368680 w 1382228"/>
                <a:gd name="connsiteY8" fmla="*/ 211696 h 1196219"/>
                <a:gd name="connsiteX9" fmla="*/ 130555 w 1382228"/>
                <a:gd name="connsiteY9" fmla="*/ 11671 h 1196219"/>
                <a:gd name="connsiteX10" fmla="*/ 4825 w 1382228"/>
                <a:gd name="connsiteY10" fmla="*/ 236461 h 1196219"/>
                <a:gd name="connsiteX0" fmla="*/ 5218 w 1382621"/>
                <a:gd name="connsiteY0" fmla="*/ 236461 h 1196219"/>
                <a:gd name="connsiteX1" fmla="*/ 260488 w 1382621"/>
                <a:gd name="connsiteY1" fmla="*/ 411721 h 1196219"/>
                <a:gd name="connsiteX2" fmla="*/ 605293 w 1382621"/>
                <a:gd name="connsiteY2" fmla="*/ 710806 h 1196219"/>
                <a:gd name="connsiteX3" fmla="*/ 871993 w 1382621"/>
                <a:gd name="connsiteY3" fmla="*/ 987031 h 1196219"/>
                <a:gd name="connsiteX4" fmla="*/ 1285378 w 1382621"/>
                <a:gd name="connsiteY4" fmla="*/ 1141336 h 1196219"/>
                <a:gd name="connsiteX5" fmla="*/ 1382533 w 1382621"/>
                <a:gd name="connsiteY5" fmla="*/ 893686 h 1196219"/>
                <a:gd name="connsiteX6" fmla="*/ 1129168 w 1382621"/>
                <a:gd name="connsiteY6" fmla="*/ 737476 h 1196219"/>
                <a:gd name="connsiteX7" fmla="*/ 721498 w 1382621"/>
                <a:gd name="connsiteY7" fmla="*/ 453631 h 1196219"/>
                <a:gd name="connsiteX8" fmla="*/ 369073 w 1382621"/>
                <a:gd name="connsiteY8" fmla="*/ 211696 h 1196219"/>
                <a:gd name="connsiteX9" fmla="*/ 130948 w 1382621"/>
                <a:gd name="connsiteY9" fmla="*/ 11671 h 1196219"/>
                <a:gd name="connsiteX10" fmla="*/ 5218 w 1382621"/>
                <a:gd name="connsiteY10" fmla="*/ 236461 h 1196219"/>
                <a:gd name="connsiteX0" fmla="*/ 5218 w 1382621"/>
                <a:gd name="connsiteY0" fmla="*/ 244278 h 1204036"/>
                <a:gd name="connsiteX1" fmla="*/ 260488 w 1382621"/>
                <a:gd name="connsiteY1" fmla="*/ 419538 h 1204036"/>
                <a:gd name="connsiteX2" fmla="*/ 605293 w 1382621"/>
                <a:gd name="connsiteY2" fmla="*/ 718623 h 1204036"/>
                <a:gd name="connsiteX3" fmla="*/ 871993 w 1382621"/>
                <a:gd name="connsiteY3" fmla="*/ 994848 h 1204036"/>
                <a:gd name="connsiteX4" fmla="*/ 1285378 w 1382621"/>
                <a:gd name="connsiteY4" fmla="*/ 1149153 h 1204036"/>
                <a:gd name="connsiteX5" fmla="*/ 1382533 w 1382621"/>
                <a:gd name="connsiteY5" fmla="*/ 901503 h 1204036"/>
                <a:gd name="connsiteX6" fmla="*/ 1129168 w 1382621"/>
                <a:gd name="connsiteY6" fmla="*/ 745293 h 1204036"/>
                <a:gd name="connsiteX7" fmla="*/ 721498 w 1382621"/>
                <a:gd name="connsiteY7" fmla="*/ 461448 h 1204036"/>
                <a:gd name="connsiteX8" fmla="*/ 369073 w 1382621"/>
                <a:gd name="connsiteY8" fmla="*/ 219513 h 1204036"/>
                <a:gd name="connsiteX9" fmla="*/ 130948 w 1382621"/>
                <a:gd name="connsiteY9" fmla="*/ 19488 h 1204036"/>
                <a:gd name="connsiteX10" fmla="*/ 5218 w 1382621"/>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86864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91055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276" h="1206796">
                  <a:moveTo>
                    <a:pt x="1873" y="244278"/>
                  </a:moveTo>
                  <a:cubicBezTo>
                    <a:pt x="13303" y="348418"/>
                    <a:pt x="78073" y="441128"/>
                    <a:pt x="257143" y="419538"/>
                  </a:cubicBezTo>
                  <a:cubicBezTo>
                    <a:pt x="234918" y="564953"/>
                    <a:pt x="376523" y="782758"/>
                    <a:pt x="601948" y="718623"/>
                  </a:cubicBezTo>
                  <a:cubicBezTo>
                    <a:pt x="530828" y="947858"/>
                    <a:pt x="787368" y="1085653"/>
                    <a:pt x="910558" y="994848"/>
                  </a:cubicBezTo>
                  <a:cubicBezTo>
                    <a:pt x="917543" y="1160583"/>
                    <a:pt x="1065498" y="1284408"/>
                    <a:pt x="1282033" y="1149153"/>
                  </a:cubicBezTo>
                  <a:cubicBezTo>
                    <a:pt x="1352518" y="1094543"/>
                    <a:pt x="1381093" y="1009453"/>
                    <a:pt x="1379188" y="928173"/>
                  </a:cubicBezTo>
                  <a:cubicBezTo>
                    <a:pt x="1381093" y="869753"/>
                    <a:pt x="1291558" y="727513"/>
                    <a:pt x="1125823" y="745293"/>
                  </a:cubicBezTo>
                  <a:cubicBezTo>
                    <a:pt x="1156303" y="513518"/>
                    <a:pt x="939133" y="399853"/>
                    <a:pt x="779113" y="484308"/>
                  </a:cubicBezTo>
                  <a:cubicBezTo>
                    <a:pt x="833088" y="333813"/>
                    <a:pt x="574643" y="57588"/>
                    <a:pt x="365728" y="219513"/>
                  </a:cubicBezTo>
                  <a:cubicBezTo>
                    <a:pt x="414623" y="16948"/>
                    <a:pt x="193008" y="-33217"/>
                    <a:pt x="127603" y="19488"/>
                  </a:cubicBezTo>
                  <a:cubicBezTo>
                    <a:pt x="82201" y="42666"/>
                    <a:pt x="-14637" y="116643"/>
                    <a:pt x="1873" y="244278"/>
                  </a:cubicBezTo>
                  <a:close/>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sp>
        <p:nvSpPr>
          <p:cNvPr id="31" name="Oval 30">
            <a:extLst>
              <a:ext uri="{FF2B5EF4-FFF2-40B4-BE49-F238E27FC236}">
                <a16:creationId xmlns:a16="http://schemas.microsoft.com/office/drawing/2014/main" xmlns="" id="{12E41B6F-1030-4813-8F0D-319FC9F31C44}"/>
              </a:ext>
            </a:extLst>
          </p:cNvPr>
          <p:cNvSpPr/>
          <p:nvPr/>
        </p:nvSpPr>
        <p:spPr>
          <a:xfrm>
            <a:off x="5508578" y="3032956"/>
            <a:ext cx="828092" cy="828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xmlns="" id="{CEE6E9BB-07C7-4550-B3FC-78A1BC3CBF1B}"/>
              </a:ext>
            </a:extLst>
          </p:cNvPr>
          <p:cNvSpPr/>
          <p:nvPr/>
        </p:nvSpPr>
        <p:spPr>
          <a:xfrm>
            <a:off x="2793103" y="3725353"/>
            <a:ext cx="828092" cy="828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xmlns="" id="{D6699126-10DC-4C4C-A328-AD9EF92B4C8B}"/>
              </a:ext>
            </a:extLst>
          </p:cNvPr>
          <p:cNvSpPr/>
          <p:nvPr/>
        </p:nvSpPr>
        <p:spPr>
          <a:xfrm>
            <a:off x="4799856" y="5259939"/>
            <a:ext cx="828092" cy="828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xmlns="" id="{54305519-CF94-4073-AC6F-8E35010F8236}"/>
              </a:ext>
            </a:extLst>
          </p:cNvPr>
          <p:cNvSpPr txBox="1"/>
          <p:nvPr/>
        </p:nvSpPr>
        <p:spPr>
          <a:xfrm>
            <a:off x="5442456" y="2309884"/>
            <a:ext cx="960339" cy="769441"/>
          </a:xfrm>
          <a:prstGeom prst="rect">
            <a:avLst/>
          </a:prstGeom>
          <a:noFill/>
        </p:spPr>
        <p:txBody>
          <a:bodyPr wrap="square" rtlCol="0">
            <a:spAutoFit/>
          </a:bodyPr>
          <a:lstStyle/>
          <a:p>
            <a:pPr algn="ctr"/>
            <a:r>
              <a:rPr lang="en-US" altLang="ko-KR" sz="4400" b="1" dirty="0">
                <a:ln w="12700">
                  <a:solidFill>
                    <a:schemeClr val="bg1"/>
                  </a:solidFill>
                </a:ln>
                <a:solidFill>
                  <a:srgbClr val="002060"/>
                </a:solidFill>
                <a:latin typeface="Arial" pitchFamily="34" charset="0"/>
                <a:cs typeface="Arial" pitchFamily="34" charset="0"/>
              </a:rPr>
              <a:t>01</a:t>
            </a:r>
            <a:endParaRPr lang="ko-KR" altLang="en-US" sz="4400" b="1" dirty="0">
              <a:ln w="12700">
                <a:solidFill>
                  <a:schemeClr val="bg1"/>
                </a:solidFill>
              </a:ln>
              <a:solidFill>
                <a:srgbClr val="002060"/>
              </a:solidFill>
              <a:latin typeface="Arial" pitchFamily="34" charset="0"/>
              <a:cs typeface="Arial" pitchFamily="34" charset="0"/>
            </a:endParaRPr>
          </a:p>
        </p:txBody>
      </p:sp>
      <p:grpSp>
        <p:nvGrpSpPr>
          <p:cNvPr id="35" name="Group 34">
            <a:extLst>
              <a:ext uri="{FF2B5EF4-FFF2-40B4-BE49-F238E27FC236}">
                <a16:creationId xmlns:a16="http://schemas.microsoft.com/office/drawing/2014/main" xmlns="" id="{518B41B4-CE16-414A-9465-02782372731C}"/>
              </a:ext>
            </a:extLst>
          </p:cNvPr>
          <p:cNvGrpSpPr/>
          <p:nvPr/>
        </p:nvGrpSpPr>
        <p:grpSpPr>
          <a:xfrm>
            <a:off x="3240974" y="1406531"/>
            <a:ext cx="4060158" cy="1126658"/>
            <a:chOff x="2551705" y="4170772"/>
            <a:chExt cx="3022028" cy="1126658"/>
          </a:xfrm>
        </p:grpSpPr>
        <p:sp>
          <p:nvSpPr>
            <p:cNvPr id="36" name="TextBox 35">
              <a:extLst>
                <a:ext uri="{FF2B5EF4-FFF2-40B4-BE49-F238E27FC236}">
                  <a16:creationId xmlns:a16="http://schemas.microsoft.com/office/drawing/2014/main" xmlns="" id="{837C0E5A-1352-469D-880D-98C69DCA6318}"/>
                </a:ext>
              </a:extLst>
            </p:cNvPr>
            <p:cNvSpPr txBox="1"/>
            <p:nvPr/>
          </p:nvSpPr>
          <p:spPr>
            <a:xfrm>
              <a:off x="2551706" y="4466433"/>
              <a:ext cx="3022027" cy="830997"/>
            </a:xfrm>
            <a:prstGeom prst="rect">
              <a:avLst/>
            </a:prstGeom>
            <a:noFill/>
          </p:spPr>
          <p:txBody>
            <a:bodyPr wrap="square" rtlCol="0">
              <a:spAutoFit/>
            </a:bodyPr>
            <a:lstStyle/>
            <a:p>
              <a:r>
                <a:rPr lang="en-US" sz="1600" dirty="0" smtClean="0">
                  <a:latin typeface="Palatino Linotype" pitchFamily="18" charset="0"/>
                </a:rPr>
                <a:t>Islamic banks are subject to unique risks that pose challenges for their legal and regulatory frameworks</a:t>
              </a:r>
              <a:endParaRPr lang="ko-KR" altLang="en-US" sz="1600" dirty="0">
                <a:solidFill>
                  <a:schemeClr val="tx1">
                    <a:lumMod val="65000"/>
                    <a:lumOff val="35000"/>
                  </a:schemeClr>
                </a:solidFill>
                <a:latin typeface="Palatino Linotype" pitchFamily="18" charset="0"/>
                <a:cs typeface="Arial" pitchFamily="34" charset="0"/>
              </a:endParaRPr>
            </a:p>
          </p:txBody>
        </p:sp>
        <p:sp>
          <p:nvSpPr>
            <p:cNvPr id="37" name="TextBox 36">
              <a:extLst>
                <a:ext uri="{FF2B5EF4-FFF2-40B4-BE49-F238E27FC236}">
                  <a16:creationId xmlns:a16="http://schemas.microsoft.com/office/drawing/2014/main" xmlns="" id="{2283D18F-C03F-4C7D-BBF1-7B8CC7B92C63}"/>
                </a:ext>
              </a:extLst>
            </p:cNvPr>
            <p:cNvSpPr txBox="1"/>
            <p:nvPr/>
          </p:nvSpPr>
          <p:spPr>
            <a:xfrm>
              <a:off x="2551705" y="4170772"/>
              <a:ext cx="3022028" cy="369332"/>
            </a:xfrm>
            <a:prstGeom prst="rect">
              <a:avLst/>
            </a:prstGeom>
            <a:noFill/>
          </p:spPr>
          <p:txBody>
            <a:bodyPr wrap="square" rtlCol="0">
              <a:spAutoFit/>
            </a:bodyPr>
            <a:lstStyle/>
            <a:p>
              <a:pPr algn="ctr"/>
              <a:r>
                <a:rPr lang="en-US" b="1" dirty="0" smtClean="0">
                  <a:solidFill>
                    <a:srgbClr val="002060"/>
                  </a:solidFill>
                  <a:latin typeface="Palatino Linotype" pitchFamily="18" charset="0"/>
                </a:rPr>
                <a:t>Regulation and Supervision</a:t>
              </a:r>
              <a:endParaRPr lang="ko-KR" altLang="en-US" b="1" dirty="0">
                <a:solidFill>
                  <a:srgbClr val="002060"/>
                </a:solidFill>
                <a:latin typeface="Palatino Linotype" pitchFamily="18" charset="0"/>
                <a:cs typeface="Arial" pitchFamily="34" charset="0"/>
              </a:endParaRPr>
            </a:p>
          </p:txBody>
        </p:sp>
      </p:grpSp>
      <p:grpSp>
        <p:nvGrpSpPr>
          <p:cNvPr id="38" name="Group 37">
            <a:extLst>
              <a:ext uri="{FF2B5EF4-FFF2-40B4-BE49-F238E27FC236}">
                <a16:creationId xmlns:a16="http://schemas.microsoft.com/office/drawing/2014/main" xmlns="" id="{74E4F9E7-99BC-4406-A83B-02CE12F80B7C}"/>
              </a:ext>
            </a:extLst>
          </p:cNvPr>
          <p:cNvGrpSpPr/>
          <p:nvPr/>
        </p:nvGrpSpPr>
        <p:grpSpPr>
          <a:xfrm>
            <a:off x="309489" y="4558957"/>
            <a:ext cx="3488788" cy="1777867"/>
            <a:chOff x="2536114" y="4283314"/>
            <a:chExt cx="2357002" cy="1777867"/>
          </a:xfrm>
        </p:grpSpPr>
        <p:sp>
          <p:nvSpPr>
            <p:cNvPr id="39" name="TextBox 38">
              <a:extLst>
                <a:ext uri="{FF2B5EF4-FFF2-40B4-BE49-F238E27FC236}">
                  <a16:creationId xmlns:a16="http://schemas.microsoft.com/office/drawing/2014/main" xmlns="" id="{1944F676-145D-448A-96C7-D11A3FD4B504}"/>
                </a:ext>
              </a:extLst>
            </p:cNvPr>
            <p:cNvSpPr txBox="1"/>
            <p:nvPr/>
          </p:nvSpPr>
          <p:spPr>
            <a:xfrm>
              <a:off x="2536114" y="4676186"/>
              <a:ext cx="2357002" cy="1384995"/>
            </a:xfrm>
            <a:prstGeom prst="rect">
              <a:avLst/>
            </a:prstGeom>
            <a:noFill/>
          </p:spPr>
          <p:txBody>
            <a:bodyPr wrap="square" rtlCol="0">
              <a:spAutoFit/>
            </a:bodyPr>
            <a:lstStyle/>
            <a:p>
              <a:pPr algn="just"/>
              <a:r>
                <a:rPr lang="en-US" sz="1400" dirty="0" smtClean="0">
                  <a:latin typeface="Palatino Linotype" pitchFamily="18" charset="0"/>
                </a:rPr>
                <a:t>Regulators do not always have the capability (or willingness) to ensure that banks have in place a sound framework for Shari’ah compliance—nor do they take responsibility for assessing whether Shari’ah advisors are fit and proper</a:t>
              </a:r>
              <a:endParaRPr lang="ko-KR" altLang="en-US" sz="1400" dirty="0">
                <a:solidFill>
                  <a:schemeClr val="tx1">
                    <a:lumMod val="65000"/>
                    <a:lumOff val="35000"/>
                  </a:schemeClr>
                </a:solidFill>
                <a:latin typeface="Palatino Linotype" pitchFamily="18" charset="0"/>
                <a:cs typeface="Arial" pitchFamily="34" charset="0"/>
              </a:endParaRPr>
            </a:p>
          </p:txBody>
        </p:sp>
        <p:sp>
          <p:nvSpPr>
            <p:cNvPr id="40" name="TextBox 39">
              <a:extLst>
                <a:ext uri="{FF2B5EF4-FFF2-40B4-BE49-F238E27FC236}">
                  <a16:creationId xmlns:a16="http://schemas.microsoft.com/office/drawing/2014/main" xmlns="" id="{EE04A4B3-32D9-458C-BE47-9B682687EDD6}"/>
                </a:ext>
              </a:extLst>
            </p:cNvPr>
            <p:cNvSpPr txBox="1"/>
            <p:nvPr/>
          </p:nvSpPr>
          <p:spPr>
            <a:xfrm>
              <a:off x="2551705" y="4283314"/>
              <a:ext cx="2336966" cy="338554"/>
            </a:xfrm>
            <a:prstGeom prst="rect">
              <a:avLst/>
            </a:prstGeom>
            <a:noFill/>
          </p:spPr>
          <p:txBody>
            <a:bodyPr wrap="square" rtlCol="0">
              <a:spAutoFit/>
            </a:bodyPr>
            <a:lstStyle/>
            <a:p>
              <a:r>
                <a:rPr lang="en-US" sz="1600" b="1" dirty="0" smtClean="0">
                  <a:solidFill>
                    <a:srgbClr val="002060"/>
                  </a:solidFill>
                  <a:latin typeface="Palatino Linotype" pitchFamily="18" charset="0"/>
                </a:rPr>
                <a:t>Ensuring Shari’ah Compliance</a:t>
              </a:r>
              <a:endParaRPr lang="ko-KR" altLang="en-US" sz="1600" b="1" dirty="0">
                <a:solidFill>
                  <a:srgbClr val="002060"/>
                </a:solidFill>
                <a:latin typeface="Palatino Linotype" pitchFamily="18" charset="0"/>
                <a:cs typeface="Arial" pitchFamily="34" charset="0"/>
              </a:endParaRPr>
            </a:p>
          </p:txBody>
        </p:sp>
      </p:grpSp>
      <p:sp>
        <p:nvSpPr>
          <p:cNvPr id="41" name="TextBox 40">
            <a:extLst>
              <a:ext uri="{FF2B5EF4-FFF2-40B4-BE49-F238E27FC236}">
                <a16:creationId xmlns:a16="http://schemas.microsoft.com/office/drawing/2014/main" xmlns="" id="{C50E24A4-1921-4776-8154-9F29C65911EF}"/>
              </a:ext>
            </a:extLst>
          </p:cNvPr>
          <p:cNvSpPr txBox="1"/>
          <p:nvPr/>
        </p:nvSpPr>
        <p:spPr>
          <a:xfrm>
            <a:off x="1753793" y="3754680"/>
            <a:ext cx="960339" cy="769441"/>
          </a:xfrm>
          <a:prstGeom prst="rect">
            <a:avLst/>
          </a:prstGeom>
          <a:noFill/>
        </p:spPr>
        <p:txBody>
          <a:bodyPr wrap="square" rtlCol="0">
            <a:spAutoFit/>
          </a:bodyPr>
          <a:lstStyle/>
          <a:p>
            <a:pPr algn="ctr"/>
            <a:r>
              <a:rPr lang="en-US" altLang="ko-KR" sz="4400" b="1" dirty="0">
                <a:ln w="12700">
                  <a:solidFill>
                    <a:schemeClr val="bg1"/>
                  </a:solidFill>
                </a:ln>
                <a:solidFill>
                  <a:srgbClr val="002060"/>
                </a:solidFill>
                <a:latin typeface="Arial" pitchFamily="34" charset="0"/>
                <a:cs typeface="Arial" pitchFamily="34" charset="0"/>
              </a:rPr>
              <a:t>02</a:t>
            </a:r>
            <a:endParaRPr lang="ko-KR" altLang="en-US" sz="4400" b="1" dirty="0">
              <a:ln w="12700">
                <a:solidFill>
                  <a:schemeClr val="bg1"/>
                </a:solidFill>
              </a:ln>
              <a:solidFill>
                <a:srgbClr val="002060"/>
              </a:solidFill>
              <a:latin typeface="Arial" pitchFamily="34" charset="0"/>
              <a:cs typeface="Arial" pitchFamily="34" charset="0"/>
            </a:endParaRPr>
          </a:p>
        </p:txBody>
      </p:sp>
      <p:sp>
        <p:nvSpPr>
          <p:cNvPr id="42" name="TextBox 41">
            <a:extLst>
              <a:ext uri="{FF2B5EF4-FFF2-40B4-BE49-F238E27FC236}">
                <a16:creationId xmlns:a16="http://schemas.microsoft.com/office/drawing/2014/main" xmlns="" id="{4426340A-617C-48B4-B292-2A9592B425F0}"/>
              </a:ext>
            </a:extLst>
          </p:cNvPr>
          <p:cNvSpPr txBox="1"/>
          <p:nvPr/>
        </p:nvSpPr>
        <p:spPr>
          <a:xfrm>
            <a:off x="6503325" y="4198658"/>
            <a:ext cx="960339" cy="769441"/>
          </a:xfrm>
          <a:prstGeom prst="rect">
            <a:avLst/>
          </a:prstGeom>
          <a:noFill/>
        </p:spPr>
        <p:txBody>
          <a:bodyPr wrap="square" rtlCol="0">
            <a:spAutoFit/>
          </a:bodyPr>
          <a:lstStyle/>
          <a:p>
            <a:pPr algn="ctr"/>
            <a:r>
              <a:rPr lang="en-US" altLang="ko-KR" sz="4400" b="1" dirty="0">
                <a:ln w="12700">
                  <a:solidFill>
                    <a:schemeClr val="bg1"/>
                  </a:solidFill>
                </a:ln>
                <a:solidFill>
                  <a:srgbClr val="002060"/>
                </a:solidFill>
                <a:latin typeface="Arial" pitchFamily="34" charset="0"/>
                <a:cs typeface="Arial" pitchFamily="34" charset="0"/>
              </a:rPr>
              <a:t>03</a:t>
            </a:r>
            <a:endParaRPr lang="ko-KR" altLang="en-US" sz="4400" b="1" dirty="0">
              <a:ln w="12700">
                <a:solidFill>
                  <a:schemeClr val="bg1"/>
                </a:solidFill>
              </a:ln>
              <a:solidFill>
                <a:srgbClr val="002060"/>
              </a:solidFill>
              <a:latin typeface="Arial" pitchFamily="34" charset="0"/>
              <a:cs typeface="Arial" pitchFamily="34" charset="0"/>
            </a:endParaRPr>
          </a:p>
        </p:txBody>
      </p:sp>
      <p:grpSp>
        <p:nvGrpSpPr>
          <p:cNvPr id="43" name="Group 42">
            <a:extLst>
              <a:ext uri="{FF2B5EF4-FFF2-40B4-BE49-F238E27FC236}">
                <a16:creationId xmlns:a16="http://schemas.microsoft.com/office/drawing/2014/main" xmlns="" id="{7E6A2FE5-89FE-4E9C-B557-D690AAE2FF6E}"/>
              </a:ext>
            </a:extLst>
          </p:cNvPr>
          <p:cNvGrpSpPr/>
          <p:nvPr/>
        </p:nvGrpSpPr>
        <p:grpSpPr>
          <a:xfrm>
            <a:off x="7299547" y="4515725"/>
            <a:ext cx="4264096" cy="1703256"/>
            <a:chOff x="2551705" y="4283318"/>
            <a:chExt cx="2357003" cy="730673"/>
          </a:xfrm>
        </p:grpSpPr>
        <p:sp>
          <p:nvSpPr>
            <p:cNvPr id="44" name="TextBox 43">
              <a:extLst>
                <a:ext uri="{FF2B5EF4-FFF2-40B4-BE49-F238E27FC236}">
                  <a16:creationId xmlns:a16="http://schemas.microsoft.com/office/drawing/2014/main" xmlns="" id="{899394A0-46E6-427E-AEF0-33BC737A9A08}"/>
                </a:ext>
              </a:extLst>
            </p:cNvPr>
            <p:cNvSpPr txBox="1"/>
            <p:nvPr/>
          </p:nvSpPr>
          <p:spPr>
            <a:xfrm>
              <a:off x="2551706" y="4446254"/>
              <a:ext cx="2357002" cy="567737"/>
            </a:xfrm>
            <a:prstGeom prst="rect">
              <a:avLst/>
            </a:prstGeom>
            <a:noFill/>
          </p:spPr>
          <p:txBody>
            <a:bodyPr wrap="square" rtlCol="0">
              <a:spAutoFit/>
            </a:bodyPr>
            <a:lstStyle/>
            <a:p>
              <a:pPr algn="just"/>
              <a:r>
                <a:rPr lang="en-US" sz="1600" dirty="0" smtClean="0">
                  <a:latin typeface="Palatino Linotype" pitchFamily="18" charset="0"/>
                </a:rPr>
                <a:t>Although, in principle, conventional resolution tools can be applied to Islamic banks, frameworks that address the particular challenges posed by Islamic finance will need to be developed</a:t>
              </a:r>
              <a:endParaRPr lang="ko-KR" altLang="en-US" sz="1600" dirty="0">
                <a:solidFill>
                  <a:schemeClr val="tx1">
                    <a:lumMod val="65000"/>
                    <a:lumOff val="35000"/>
                  </a:schemeClr>
                </a:solidFill>
                <a:latin typeface="Palatino Linotype" pitchFamily="18" charset="0"/>
                <a:cs typeface="Arial" pitchFamily="34" charset="0"/>
              </a:endParaRPr>
            </a:p>
          </p:txBody>
        </p:sp>
        <p:sp>
          <p:nvSpPr>
            <p:cNvPr id="45" name="TextBox 44">
              <a:extLst>
                <a:ext uri="{FF2B5EF4-FFF2-40B4-BE49-F238E27FC236}">
                  <a16:creationId xmlns:a16="http://schemas.microsoft.com/office/drawing/2014/main" xmlns="" id="{1A8A9986-272B-4BCA-8459-DACA2C9BB039}"/>
                </a:ext>
              </a:extLst>
            </p:cNvPr>
            <p:cNvSpPr txBox="1"/>
            <p:nvPr/>
          </p:nvSpPr>
          <p:spPr>
            <a:xfrm>
              <a:off x="2551705" y="4283318"/>
              <a:ext cx="2336966" cy="250860"/>
            </a:xfrm>
            <a:prstGeom prst="rect">
              <a:avLst/>
            </a:prstGeom>
            <a:noFill/>
          </p:spPr>
          <p:txBody>
            <a:bodyPr wrap="square" rtlCol="0">
              <a:spAutoFit/>
            </a:bodyPr>
            <a:lstStyle/>
            <a:p>
              <a:r>
                <a:rPr lang="en-US" sz="1600" b="1" dirty="0" smtClean="0">
                  <a:solidFill>
                    <a:srgbClr val="002060"/>
                  </a:solidFill>
                  <a:latin typeface="Palatino Linotype" pitchFamily="18" charset="0"/>
                </a:rPr>
                <a:t>Safety Nets and Resolution Frameworks</a:t>
              </a:r>
              <a:endParaRPr lang="ko-KR" altLang="en-US" sz="1600" b="1" dirty="0">
                <a:solidFill>
                  <a:srgbClr val="002060"/>
                </a:solidFill>
                <a:latin typeface="Palatino Linotype" pitchFamily="18" charset="0"/>
                <a:cs typeface="Arial" pitchFamily="34" charset="0"/>
              </a:endParaRPr>
            </a:p>
          </p:txBody>
        </p:sp>
      </p:grpSp>
      <p:sp>
        <p:nvSpPr>
          <p:cNvPr id="47" name="Donut 15">
            <a:extLst>
              <a:ext uri="{FF2B5EF4-FFF2-40B4-BE49-F238E27FC236}">
                <a16:creationId xmlns:a16="http://schemas.microsoft.com/office/drawing/2014/main" xmlns="" id="{6E23E4E7-7965-49C3-93CF-A9D1B1F79E5B}"/>
              </a:ext>
            </a:extLst>
          </p:cNvPr>
          <p:cNvSpPr/>
          <p:nvPr/>
        </p:nvSpPr>
        <p:spPr>
          <a:xfrm>
            <a:off x="5708099" y="3230664"/>
            <a:ext cx="429048" cy="42606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8" name="Oval 21">
            <a:extLst>
              <a:ext uri="{FF2B5EF4-FFF2-40B4-BE49-F238E27FC236}">
                <a16:creationId xmlns:a16="http://schemas.microsoft.com/office/drawing/2014/main" xmlns="" id="{3B3F55D7-9585-4CFF-9507-21FEAC87AE4B}"/>
              </a:ext>
            </a:extLst>
          </p:cNvPr>
          <p:cNvSpPr/>
          <p:nvPr/>
        </p:nvSpPr>
        <p:spPr>
          <a:xfrm rot="20700000">
            <a:off x="3008022" y="3964879"/>
            <a:ext cx="398254" cy="34904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TextBox 48">
            <a:extLst>
              <a:ext uri="{FF2B5EF4-FFF2-40B4-BE49-F238E27FC236}">
                <a16:creationId xmlns:a16="http://schemas.microsoft.com/office/drawing/2014/main" xmlns="" id="{027527F5-4113-4A56-AC6E-D9F44CD6EB85}"/>
              </a:ext>
            </a:extLst>
          </p:cNvPr>
          <p:cNvSpPr txBox="1"/>
          <p:nvPr/>
        </p:nvSpPr>
        <p:spPr>
          <a:xfrm>
            <a:off x="7891975" y="1716126"/>
            <a:ext cx="3938954" cy="2246769"/>
          </a:xfrm>
          <a:prstGeom prst="rect">
            <a:avLst/>
          </a:prstGeom>
          <a:noFill/>
        </p:spPr>
        <p:txBody>
          <a:bodyPr wrap="square" rtlCol="0">
            <a:spAutoFit/>
          </a:bodyPr>
          <a:lstStyle/>
          <a:p>
            <a:pPr algn="just"/>
            <a:r>
              <a:rPr lang="en-US" sz="2000" dirty="0" smtClean="0">
                <a:latin typeface="Palatino Linotype" pitchFamily="18" charset="0"/>
              </a:rPr>
              <a:t>These challenges may not only be impeding development of IB &amp; F, but could also encourage practices and products that are complex, thus</a:t>
            </a:r>
            <a:r>
              <a:rPr lang="en-US" sz="2000" dirty="0" smtClean="0">
                <a:solidFill>
                  <a:schemeClr val="tx1">
                    <a:lumMod val="75000"/>
                    <a:lumOff val="25000"/>
                  </a:schemeClr>
                </a:solidFill>
                <a:latin typeface="Palatino Linotype" pitchFamily="18" charset="0"/>
                <a:cs typeface="Arial" pitchFamily="34" charset="0"/>
              </a:rPr>
              <a:t> </a:t>
            </a:r>
            <a:r>
              <a:rPr lang="en-US" sz="2000" dirty="0" smtClean="0">
                <a:latin typeface="Palatino Linotype" pitchFamily="18" charset="0"/>
              </a:rPr>
              <a:t>carrying heightened risks</a:t>
            </a:r>
            <a:r>
              <a:rPr lang="en-US" altLang="ko-KR" sz="2000" dirty="0" smtClean="0">
                <a:solidFill>
                  <a:schemeClr val="tx1">
                    <a:lumMod val="75000"/>
                    <a:lumOff val="25000"/>
                  </a:schemeClr>
                </a:solidFill>
                <a:latin typeface="Palatino Linotype" pitchFamily="18" charset="0"/>
                <a:cs typeface="Arial" pitchFamily="34" charset="0"/>
              </a:rPr>
              <a:t>  to IB &amp; F. </a:t>
            </a:r>
            <a:r>
              <a:rPr lang="en-US" altLang="ko-KR" sz="2000" b="1" dirty="0" smtClean="0">
                <a:solidFill>
                  <a:schemeClr val="tx1">
                    <a:lumMod val="75000"/>
                    <a:lumOff val="25000"/>
                  </a:schemeClr>
                </a:solidFill>
                <a:latin typeface="Palatino Linotype" pitchFamily="18" charset="0"/>
                <a:cs typeface="Arial" pitchFamily="34" charset="0"/>
              </a:rPr>
              <a:t>What Risks? </a:t>
            </a:r>
            <a:endParaRPr lang="ko-KR" altLang="en-US" sz="2000" b="1" dirty="0">
              <a:solidFill>
                <a:schemeClr val="tx1">
                  <a:lumMod val="75000"/>
                  <a:lumOff val="25000"/>
                </a:schemeClr>
              </a:solidFill>
              <a:latin typeface="Palatino Linotype" pitchFamily="18" charset="0"/>
              <a:cs typeface="Arial" pitchFamily="34" charset="0"/>
            </a:endParaRPr>
          </a:p>
        </p:txBody>
      </p:sp>
      <p:sp>
        <p:nvSpPr>
          <p:cNvPr id="50" name="TextBox 49">
            <a:extLst>
              <a:ext uri="{FF2B5EF4-FFF2-40B4-BE49-F238E27FC236}">
                <a16:creationId xmlns:a16="http://schemas.microsoft.com/office/drawing/2014/main" xmlns="" id="{881EDA3B-7F50-4726-AC80-50AA08C2CD30}"/>
              </a:ext>
            </a:extLst>
          </p:cNvPr>
          <p:cNvSpPr txBox="1"/>
          <p:nvPr/>
        </p:nvSpPr>
        <p:spPr>
          <a:xfrm>
            <a:off x="8243667" y="1195816"/>
            <a:ext cx="2784825" cy="461665"/>
          </a:xfrm>
          <a:prstGeom prst="rect">
            <a:avLst/>
          </a:prstGeom>
          <a:noFill/>
        </p:spPr>
        <p:txBody>
          <a:bodyPr wrap="square" rtlCol="0">
            <a:spAutoFit/>
          </a:bodyPr>
          <a:lstStyle/>
          <a:p>
            <a:pPr algn="ctr"/>
            <a:r>
              <a:rPr lang="en-US" altLang="ko-KR" sz="2400" b="1" dirty="0" smtClean="0">
                <a:solidFill>
                  <a:schemeClr val="accent1"/>
                </a:solidFill>
                <a:latin typeface="Arial" pitchFamily="34" charset="0"/>
                <a:cs typeface="Arial" pitchFamily="34" charset="0"/>
              </a:rPr>
              <a:t>The Impact........</a:t>
            </a:r>
            <a:endParaRPr lang="ko-KR" altLang="en-US" sz="2400" b="1" dirty="0">
              <a:solidFill>
                <a:schemeClr val="accent1"/>
              </a:solidFill>
              <a:latin typeface="Arial" pitchFamily="34" charset="0"/>
              <a:cs typeface="Arial" pitchFamily="34" charset="0"/>
            </a:endParaRPr>
          </a:p>
        </p:txBody>
      </p:sp>
      <p:sp>
        <p:nvSpPr>
          <p:cNvPr id="51" name="TextBox 50">
            <a:extLst>
              <a:ext uri="{FF2B5EF4-FFF2-40B4-BE49-F238E27FC236}">
                <a16:creationId xmlns:a16="http://schemas.microsoft.com/office/drawing/2014/main" xmlns="" id="{EE04A4B3-32D9-458C-BE47-9B682687EDD6}"/>
              </a:ext>
            </a:extLst>
          </p:cNvPr>
          <p:cNvSpPr txBox="1"/>
          <p:nvPr/>
        </p:nvSpPr>
        <p:spPr>
          <a:xfrm>
            <a:off x="0" y="1349179"/>
            <a:ext cx="3459131" cy="338554"/>
          </a:xfrm>
          <a:prstGeom prst="rect">
            <a:avLst/>
          </a:prstGeom>
          <a:noFill/>
        </p:spPr>
        <p:txBody>
          <a:bodyPr wrap="square" rtlCol="0">
            <a:spAutoFit/>
          </a:bodyPr>
          <a:lstStyle/>
          <a:p>
            <a:r>
              <a:rPr lang="en-US" sz="1600" b="1" dirty="0" smtClean="0">
                <a:solidFill>
                  <a:srgbClr val="002060"/>
                </a:solidFill>
                <a:latin typeface="Palatino Linotype" pitchFamily="18" charset="0"/>
              </a:rPr>
              <a:t>Fig. 1 ; Key Inherent Issues</a:t>
            </a:r>
            <a:endParaRPr lang="ko-KR" altLang="en-US" sz="1600" b="1" dirty="0">
              <a:solidFill>
                <a:srgbClr val="002060"/>
              </a:solidFill>
              <a:latin typeface="Palatino Linotype" pitchFamily="18" charset="0"/>
              <a:cs typeface="Arial" pitchFamily="34" charset="0"/>
            </a:endParaRPr>
          </a:p>
        </p:txBody>
      </p:sp>
    </p:spTree>
    <p:extLst>
      <p:ext uri="{BB962C8B-B14F-4D97-AF65-F5344CB8AC3E}">
        <p14:creationId xmlns:p14="http://schemas.microsoft.com/office/powerpoint/2010/main" xmlns="" val="352124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anim calcmode="lin" valueType="num">
                                      <p:cBhvr additive="base">
                                        <p:cTn id="19"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
                                            <p:txEl>
                                              <p:pRg st="0" end="0"/>
                                            </p:txEl>
                                          </p:spTgt>
                                        </p:tgtEl>
                                        <p:attrNameLst>
                                          <p:attrName>style.visibility</p:attrName>
                                        </p:attrNameLst>
                                      </p:cBhvr>
                                      <p:to>
                                        <p:strVal val="visible"/>
                                      </p:to>
                                    </p:set>
                                    <p:anim calcmode="lin" valueType="num">
                                      <p:cBhvr additive="base">
                                        <p:cTn id="3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nd End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Cover and End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Section Break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8571</TotalTime>
  <Words>1654</Words>
  <Application>Microsoft Office PowerPoint</Application>
  <PresentationFormat>Custom</PresentationFormat>
  <Paragraphs>229</Paragraphs>
  <Slides>16</Slides>
  <Notes>0</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Cover and End Slide Master</vt:lpstr>
      <vt:lpstr>Contents Slide Master</vt:lpstr>
      <vt:lpstr>Section Break Slide Master</vt:lpstr>
      <vt:lpstr>1_Cover and End Slide Master</vt:lpstr>
      <vt:lpstr>1_Contents Slide Master</vt:lpstr>
      <vt:lpstr>1_Section Break 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Sh Muhammad</cp:lastModifiedBy>
  <cp:revision>141</cp:revision>
  <dcterms:created xsi:type="dcterms:W3CDTF">2018-04-24T17:14:44Z</dcterms:created>
  <dcterms:modified xsi:type="dcterms:W3CDTF">2021-07-07T19:15:50Z</dcterms:modified>
</cp:coreProperties>
</file>